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53"/>
  </p:notesMasterIdLst>
  <p:sldIdLst>
    <p:sldId id="260" r:id="rId3"/>
    <p:sldId id="262" r:id="rId4"/>
    <p:sldId id="265" r:id="rId5"/>
    <p:sldId id="266" r:id="rId6"/>
    <p:sldId id="354" r:id="rId7"/>
    <p:sldId id="261" r:id="rId8"/>
    <p:sldId id="355" r:id="rId9"/>
    <p:sldId id="263" r:id="rId10"/>
    <p:sldId id="264" r:id="rId11"/>
    <p:sldId id="356" r:id="rId12"/>
    <p:sldId id="357" r:id="rId13"/>
    <p:sldId id="267" r:id="rId14"/>
    <p:sldId id="288" r:id="rId15"/>
    <p:sldId id="342" r:id="rId16"/>
    <p:sldId id="343" r:id="rId17"/>
    <p:sldId id="351" r:id="rId18"/>
    <p:sldId id="273" r:id="rId19"/>
    <p:sldId id="344" r:id="rId20"/>
    <p:sldId id="345" r:id="rId21"/>
    <p:sldId id="352" r:id="rId22"/>
    <p:sldId id="353" r:id="rId23"/>
    <p:sldId id="358" r:id="rId24"/>
    <p:sldId id="359" r:id="rId25"/>
    <p:sldId id="360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61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46" r:id="rId43"/>
    <p:sldId id="335" r:id="rId44"/>
    <p:sldId id="347" r:id="rId45"/>
    <p:sldId id="348" r:id="rId46"/>
    <p:sldId id="349" r:id="rId47"/>
    <p:sldId id="350" r:id="rId48"/>
    <p:sldId id="277" r:id="rId49"/>
    <p:sldId id="279" r:id="rId50"/>
    <p:sldId id="278" r:id="rId51"/>
    <p:sldId id="340" r:id="rId5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54"/>
      <p:bold r:id="rId55"/>
      <p:italic r:id="rId56"/>
      <p:boldItalic r:id="rId57"/>
    </p:embeddedFont>
    <p:embeddedFont>
      <p:font typeface="IBM Plex Sans SemiBold" panose="020F0502020204030204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11E0C6-04A5-435A-A087-4573719FD27F}">
  <a:tblStyle styleId="{1911E0C6-04A5-435A-A087-4573719FD27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80E717-30CA-4596-AD97-4B5B44837C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2"/>
  </p:normalViewPr>
  <p:slideViewPr>
    <p:cSldViewPr snapToGrid="0">
      <p:cViewPr>
        <p:scale>
          <a:sx n="149" d="100"/>
          <a:sy n="149" d="100"/>
        </p:scale>
        <p:origin x="560" y="-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a91b3b6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a91b3b6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553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853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dc93cbcf3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dc93cbcf3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999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dc93cbcf3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dc93cbcf3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623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dc93cbcf3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dc93cbcf3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7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dc93cbcf3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dc93cbcf3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410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dc93cbcf3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dc93cbcf3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877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d5e2eb92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d5e2eb929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055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dc93cbcf3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dc93cbcf3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3381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230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dc93cbcf3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dc93cbcf3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04380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777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dc93cbcf3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dc93cbcf3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143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352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00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0beec9a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0beec9a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53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71" r:id="rId6"/>
    <p:sldLayoutId id="2147483680" r:id="rId7"/>
    <p:sldLayoutId id="2147483682" r:id="rId8"/>
    <p:sldLayoutId id="2147483683" r:id="rId9"/>
    <p:sldLayoutId id="2147483684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413164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dirty="0"/>
              <a:t>Описание бизнес-процессов</a:t>
            </a:r>
            <a:endParaRPr dirty="0"/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/>
          <p:nvPr/>
        </p:nvSpPr>
        <p:spPr>
          <a:xfrm>
            <a:off x="539999" y="1008080"/>
            <a:ext cx="3711159" cy="29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Ментальный подход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процесс смотрят не как на последовательность результатов или действий, а как на набор связанных друг с другом понятий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карте собирают понятия, которые внутри процесса связаны между собой, но по этапам их не распределяют. 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Такой подход помогает </a:t>
            </a: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структурировать информацию о процессе и собрать идеи.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Затем, с помощью функционального и процессного подходов, эти идеи прорабатывают детально.</a:t>
            </a:r>
            <a:endParaRPr/>
          </a:p>
        </p:txBody>
      </p:sp>
      <p:sp>
        <p:nvSpPr>
          <p:cNvPr id="206" name="Google Shape;206;p10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Подходы в моделировании БП</a:t>
            </a:r>
            <a:endParaRPr/>
          </a:p>
        </p:txBody>
      </p:sp>
      <p:pic>
        <p:nvPicPr>
          <p:cNvPr id="207" name="Google Shape;207;p10" descr="Изображение выглядит как стол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l="4481" t="3896" r="4810" b="4482"/>
          <a:stretch/>
        </p:blipFill>
        <p:spPr>
          <a:xfrm>
            <a:off x="5261814" y="720000"/>
            <a:ext cx="2958610" cy="413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 txBox="1"/>
          <p:nvPr/>
        </p:nvSpPr>
        <p:spPr>
          <a:xfrm>
            <a:off x="540000" y="1184542"/>
            <a:ext cx="5958000" cy="276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небольших компаниях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лучше, чтобы процессы моделировал собственник: он знает свой бизнес и сможет подробно всё описать. 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среднем и крупном бизнесе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так не получится — процессов много, и они масштабные, а руководителю известно не всё. В этом случае моделированием занимается экспертная группа, в которую входят бизнес-аналитики и специалисты, принимающие участие в моделируемых процессах.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Чаще всего бизнес-процессы моделируют </a:t>
            </a:r>
            <a:r>
              <a:rPr lang="ru-RU" sz="12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графически</a:t>
            </a: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в виде карт, иногда — описывают </a:t>
            </a:r>
            <a:r>
              <a:rPr lang="ru-RU" sz="12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текстом</a:t>
            </a: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составляют пошаговую инструкцию с уточнениями, кто и что делает. Также можно использовать </a:t>
            </a:r>
            <a:r>
              <a:rPr lang="ru-RU" sz="12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таблицы</a:t>
            </a: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в строках описывать действия, а в столбцах — исполнителей и этапы.</a:t>
            </a:r>
            <a:endParaRPr sz="1400" b="0" i="1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Кто и как моделирует бизнес-процессы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Способы описания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Текст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9" name="Google Shape;529;p74"/>
          <p:cNvSpPr txBox="1"/>
          <p:nvPr/>
        </p:nvSpPr>
        <p:spPr>
          <a:xfrm>
            <a:off x="541775" y="1260000"/>
            <a:ext cx="7426567" cy="218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1500"/>
            </a:pPr>
            <a:r>
              <a:rPr lang="ru-RU" sz="1200" i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«Отдел </a:t>
            </a:r>
            <a:r>
              <a:rPr lang="en-US" sz="1200" i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SMM </a:t>
            </a:r>
            <a:r>
              <a:rPr lang="ru-RU" sz="1200" i="1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готовит контент-план и согласовывает его с отделом маркетинга». </a:t>
            </a:r>
          </a:p>
        </p:txBody>
      </p:sp>
      <p:sp>
        <p:nvSpPr>
          <p:cNvPr id="6" name="Google Shape;528;p74">
            <a:extLst>
              <a:ext uri="{FF2B5EF4-FFF2-40B4-BE49-F238E27FC236}">
                <a16:creationId xmlns:a16="http://schemas.microsoft.com/office/drawing/2014/main" id="{92F2253E-8343-3BBC-AAD7-C680BAB394F8}"/>
              </a:ext>
            </a:extLst>
          </p:cNvPr>
          <p:cNvSpPr txBox="1"/>
          <p:nvPr/>
        </p:nvSpPr>
        <p:spPr>
          <a:xfrm>
            <a:off x="541775" y="2118382"/>
            <a:ext cx="2714609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Плюсы</a:t>
            </a:r>
          </a:p>
          <a:p>
            <a:pPr lvl="0"/>
            <a:endParaRPr lang="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285750" indent="-285750">
              <a:buClr>
                <a:schemeClr val="accent2"/>
              </a:buClr>
              <a:buFont typeface="Системный шрифт, обычный"/>
              <a:buChar char="+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Простой способ, не требуется знание программ </a:t>
            </a:r>
            <a:endParaRPr lang="ru" sz="1200" dirty="0">
              <a:solidFill>
                <a:srgbClr val="1D1D1B"/>
              </a:solidFill>
              <a:latin typeface="IBM Plex Sans"/>
              <a:sym typeface="IBM Plex Sans SemiBold"/>
            </a:endParaRPr>
          </a:p>
          <a:p>
            <a:pPr marL="285750" lvl="0" indent="-285750">
              <a:buClr>
                <a:schemeClr val="accent2"/>
              </a:buClr>
              <a:buFont typeface="Системный шрифт, обычный"/>
              <a:buChar char="+"/>
            </a:pP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" name="Google Shape;528;p74">
            <a:extLst>
              <a:ext uri="{FF2B5EF4-FFF2-40B4-BE49-F238E27FC236}">
                <a16:creationId xmlns:a16="http://schemas.microsoft.com/office/drawing/2014/main" id="{6E9A79B0-0411-E844-0D08-1877BE595531}"/>
              </a:ext>
            </a:extLst>
          </p:cNvPr>
          <p:cNvSpPr txBox="1"/>
          <p:nvPr/>
        </p:nvSpPr>
        <p:spPr>
          <a:xfrm>
            <a:off x="3256384" y="2118382"/>
            <a:ext cx="2714609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Минусы</a:t>
            </a:r>
          </a:p>
          <a:p>
            <a:pPr lvl="0"/>
            <a:endParaRPr lang="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285750" indent="-285750">
              <a:buClr>
                <a:schemeClr val="accent4"/>
              </a:buClr>
              <a:buFont typeface="Системный шрифт, обычный"/>
              <a:buChar char="-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Сложно читать и воспринимать логику</a:t>
            </a:r>
          </a:p>
          <a:p>
            <a:pPr marL="285750" indent="-285750">
              <a:buClr>
                <a:schemeClr val="accent4"/>
              </a:buClr>
              <a:buFont typeface="Системный шрифт, обычный"/>
              <a:buChar char="-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Затрудняет целостное восприятие процесса </a:t>
            </a:r>
          </a:p>
          <a:p>
            <a:pPr marL="285750" indent="-285750">
              <a:buClr>
                <a:schemeClr val="accent4"/>
              </a:buClr>
              <a:buFont typeface="Системный шрифт, обычный"/>
              <a:buChar char="-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Сложно анализировать</a:t>
            </a:r>
            <a:endParaRPr sz="1200" dirty="0">
              <a:solidFill>
                <a:srgbClr val="1D1D1B"/>
              </a:solidFill>
              <a:latin typeface="IBM Plex Sans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Таблица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" name="Google Shape;528;p74">
            <a:extLst>
              <a:ext uri="{FF2B5EF4-FFF2-40B4-BE49-F238E27FC236}">
                <a16:creationId xmlns:a16="http://schemas.microsoft.com/office/drawing/2014/main" id="{14AEC6F9-307E-5816-740F-0CE47D799861}"/>
              </a:ext>
            </a:extLst>
          </p:cNvPr>
          <p:cNvSpPr txBox="1"/>
          <p:nvPr/>
        </p:nvSpPr>
        <p:spPr>
          <a:xfrm>
            <a:off x="694175" y="3213209"/>
            <a:ext cx="3205277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Плюсы</a:t>
            </a:r>
          </a:p>
          <a:p>
            <a:pPr lvl="0"/>
            <a:endParaRPr lang="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285750" indent="-285750">
              <a:buClr>
                <a:schemeClr val="accent2"/>
              </a:buClr>
              <a:buFont typeface="Системный шрифт, обычный"/>
              <a:buChar char="+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Максимум деталей</a:t>
            </a:r>
          </a:p>
          <a:p>
            <a:pPr marL="285750" indent="-285750">
              <a:buClr>
                <a:schemeClr val="accent2"/>
              </a:buClr>
              <a:buFont typeface="Системный шрифт, обычный"/>
              <a:buChar char="+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Удобство обработки цифровых данных</a:t>
            </a:r>
          </a:p>
          <a:p>
            <a:pPr marL="285750" indent="-285750">
              <a:buClr>
                <a:schemeClr val="accent2"/>
              </a:buClr>
              <a:buFont typeface="Системный шрифт, обычный"/>
              <a:buChar char="+"/>
            </a:pPr>
            <a:endParaRPr sz="1200" dirty="0">
              <a:solidFill>
                <a:srgbClr val="1D1D1B"/>
              </a:solidFill>
              <a:latin typeface="IBM Plex Sans"/>
              <a:sym typeface="IBM Plex Sans SemiBold"/>
            </a:endParaRPr>
          </a:p>
        </p:txBody>
      </p:sp>
      <p:sp>
        <p:nvSpPr>
          <p:cNvPr id="8" name="Google Shape;528;p74">
            <a:extLst>
              <a:ext uri="{FF2B5EF4-FFF2-40B4-BE49-F238E27FC236}">
                <a16:creationId xmlns:a16="http://schemas.microsoft.com/office/drawing/2014/main" id="{A43D90A2-678E-34AF-E1AE-4582F0B91C70}"/>
              </a:ext>
            </a:extLst>
          </p:cNvPr>
          <p:cNvSpPr txBox="1"/>
          <p:nvPr/>
        </p:nvSpPr>
        <p:spPr>
          <a:xfrm>
            <a:off x="4027093" y="3213209"/>
            <a:ext cx="4720667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Минусы</a:t>
            </a:r>
          </a:p>
          <a:p>
            <a:pPr lvl="0"/>
            <a:endParaRPr lang="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285750" indent="-285750">
              <a:buClr>
                <a:schemeClr val="accent4"/>
              </a:buClr>
              <a:buFont typeface="Системный шрифт, обычный"/>
              <a:buChar char="-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Слишком объемно</a:t>
            </a:r>
          </a:p>
          <a:p>
            <a:pPr marL="285750" indent="-285750">
              <a:buClr>
                <a:schemeClr val="accent4"/>
              </a:buClr>
              <a:buFont typeface="Системный шрифт, обычный"/>
              <a:buChar char="-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Энергозатратное оформление</a:t>
            </a:r>
          </a:p>
          <a:p>
            <a:pPr marL="285750" indent="-285750">
              <a:buClr>
                <a:schemeClr val="accent4"/>
              </a:buClr>
              <a:buFont typeface="Системный шрифт, обычный"/>
              <a:buChar char="-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Сложно отобразить разветвления</a:t>
            </a:r>
          </a:p>
          <a:p>
            <a:pPr marL="285750" indent="-285750">
              <a:buClr>
                <a:schemeClr val="accent4"/>
              </a:buClr>
              <a:buFont typeface="Системный шрифт, обычный"/>
              <a:buChar char="-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Не подходит для быстрого ознакомления и презентации</a:t>
            </a:r>
          </a:p>
        </p:txBody>
      </p:sp>
      <p:graphicFrame>
        <p:nvGraphicFramePr>
          <p:cNvPr id="9" name="Google Shape;691;p86">
            <a:extLst>
              <a:ext uri="{FF2B5EF4-FFF2-40B4-BE49-F238E27FC236}">
                <a16:creationId xmlns:a16="http://schemas.microsoft.com/office/drawing/2014/main" id="{10EDDB42-AF17-98B8-31CC-0980A7886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807336"/>
              </p:ext>
            </p:extLst>
          </p:nvPr>
        </p:nvGraphicFramePr>
        <p:xfrm>
          <a:off x="544562" y="1166694"/>
          <a:ext cx="8054875" cy="1922261"/>
        </p:xfrm>
        <a:graphic>
          <a:graphicData uri="http://schemas.openxmlformats.org/drawingml/2006/table">
            <a:tbl>
              <a:tblPr firstRow="1" bandRow="1">
                <a:noFill/>
                <a:tableStyleId>{1911E0C6-04A5-435A-A087-4573719FD27F}</a:tableStyleId>
              </a:tblPr>
              <a:tblGrid>
                <a:gridCol w="97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94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7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925">
                <a:tc>
                  <a:txBody>
                    <a:bodyPr/>
                    <a:lstStyle/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50" u="none" strike="noStrike" cap="none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Номер шага</a:t>
                      </a:r>
                      <a:endParaRPr sz="1050" u="none" strike="noStrike" cap="none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922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50" u="none" strike="noStrike" cap="none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Название шага</a:t>
                      </a:r>
                      <a:endParaRPr sz="1050" u="none" strike="noStrike" cap="none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50" u="none" strike="noStrike" cap="none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Инициатор</a:t>
                      </a:r>
                      <a:endParaRPr sz="1050" u="none" strike="noStrike" cap="none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55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50" u="none" strike="noStrike" cap="none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Ответственный</a:t>
                      </a:r>
                      <a:endParaRPr sz="1050" u="none" strike="noStrike" cap="none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55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50" u="none" strike="noStrike" cap="none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Срок выполнения</a:t>
                      </a:r>
                      <a:endParaRPr sz="1050" u="none" strike="noStrike" cap="none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778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50" u="none" strike="noStrike" cap="none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Результат</a:t>
                      </a:r>
                      <a:endParaRPr sz="1050" u="none" strike="noStrike" cap="none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9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Согласование заявки с внутренним клиентом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Внутренний клиент, инициировавший заявку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82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90000"/>
                        <a:buFont typeface="Arial"/>
                        <a:buAutoNum type="arabicPeriod"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Начальник отдела рекрутинга</a:t>
                      </a:r>
                    </a:p>
                    <a:p>
                      <a:pPr marL="482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90000"/>
                        <a:buFont typeface="Arial"/>
                        <a:buAutoNum type="arabicPeriod"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Менеджер по подбору персонала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 минут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Заявка принята в работу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5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Проведение оценки внутренних кандидатов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Менеджер по подбору персонала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Менеджер по подбору персонала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2-4 часа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778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800" u="none" strike="noStrike" cap="none" dirty="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 соответствии требованиям – выбор лучшего и формирование оффера, при отсутствии – поиск на внешнем рынке</a:t>
                      </a:r>
                      <a:endParaRPr sz="800" u="none" strike="noStrike" cap="none" dirty="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701">
                <a:tc>
                  <a:txBody>
                    <a:bodyPr/>
                    <a:lstStyle/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IBM Plex Sans"/>
                          <a:cs typeface="Times New Roman"/>
                          <a:sym typeface="IBM Plex Sans"/>
                        </a:rPr>
                        <a:t>3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IBM Plex Sans"/>
                        <a:cs typeface="Times New Roman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IBM Plex Sans"/>
                          <a:cs typeface="Times New Roman"/>
                          <a:sym typeface="IBM Plex Sans"/>
                        </a:rPr>
                        <a:t>...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IBM Plex Sans"/>
                        <a:cs typeface="Times New Roman"/>
                        <a:sym typeface="IBM Plex Sans"/>
                      </a:endParaRPr>
                    </a:p>
                  </a:txBody>
                  <a:tcPr marL="0" marR="0" marT="275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ru-RU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IBM Plex Sans"/>
                          <a:cs typeface="Times New Roman"/>
                          <a:sym typeface="IBM Plex Sans"/>
                        </a:rPr>
                        <a:t>...</a:t>
                      </a:r>
                      <a:endParaRPr kumimoji="0" lang="ru-RU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IBM Plex Sans"/>
                        <a:cs typeface="Times New Roman"/>
                        <a:sym typeface="IBM Plex Sans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ru-RU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IBM Plex Sans"/>
                          <a:cs typeface="Times New Roman"/>
                          <a:sym typeface="IBM Plex Sans"/>
                        </a:rPr>
                        <a:t>...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ru-RU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IBM Plex Sans"/>
                          <a:cs typeface="Times New Roman"/>
                          <a:sym typeface="IBM Plex Sans"/>
                        </a:rPr>
                        <a:t>...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ru-RU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IBM Plex Sans"/>
                          <a:cs typeface="Times New Roman"/>
                          <a:sym typeface="IBM Plex Sans"/>
                        </a:rPr>
                        <a:t>...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772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39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4500488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Графический способ (моделирование)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9A5CDE-D899-DDBB-1FA6-A0C93ED5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9" y="1136964"/>
            <a:ext cx="5451566" cy="1946988"/>
          </a:xfrm>
          <a:prstGeom prst="rect">
            <a:avLst/>
          </a:prstGeom>
        </p:spPr>
      </p:pic>
      <p:sp>
        <p:nvSpPr>
          <p:cNvPr id="10" name="Google Shape;528;p74">
            <a:extLst>
              <a:ext uri="{FF2B5EF4-FFF2-40B4-BE49-F238E27FC236}">
                <a16:creationId xmlns:a16="http://schemas.microsoft.com/office/drawing/2014/main" id="{86059967-A5A5-DA70-A468-25C8D28326D8}"/>
              </a:ext>
            </a:extLst>
          </p:cNvPr>
          <p:cNvSpPr txBox="1"/>
          <p:nvPr/>
        </p:nvSpPr>
        <p:spPr>
          <a:xfrm>
            <a:off x="694175" y="3213209"/>
            <a:ext cx="3205277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Плюсы</a:t>
            </a:r>
          </a:p>
          <a:p>
            <a:pPr lvl="0"/>
            <a:endParaRPr lang="ru" sz="18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285750" lvl="0" indent="-285750">
              <a:buClr>
                <a:srgbClr val="71E76E"/>
              </a:buClr>
              <a:buFont typeface="Системный шрифт, обычный"/>
              <a:buChar char="+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Простота и целостность восприятия</a:t>
            </a:r>
          </a:p>
          <a:p>
            <a:pPr marL="285750" lvl="0" indent="-285750">
              <a:buClr>
                <a:srgbClr val="71E76E"/>
              </a:buClr>
              <a:buFont typeface="Системный шрифт, обычный"/>
              <a:buChar char="+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Компактность</a:t>
            </a:r>
          </a:p>
          <a:p>
            <a:pPr marL="285750" lvl="0" indent="-285750">
              <a:buClr>
                <a:srgbClr val="71E76E"/>
              </a:buClr>
              <a:buFont typeface="Системный шрифт, обычный"/>
              <a:buChar char="+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Наглядное отображение ветвлений и путей развития процесса</a:t>
            </a:r>
          </a:p>
          <a:p>
            <a:pPr marL="285750" lvl="0" indent="-285750">
              <a:buClr>
                <a:srgbClr val="71E76E"/>
              </a:buClr>
              <a:buFont typeface="Системный шрифт, обычный"/>
              <a:buChar char="+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Подходит для презентаций</a:t>
            </a:r>
          </a:p>
          <a:p>
            <a:pPr marL="285750" indent="-285750">
              <a:buClr>
                <a:schemeClr val="accent2"/>
              </a:buClr>
              <a:buFont typeface="Системный шрифт, обычный"/>
              <a:buChar char="+"/>
            </a:pPr>
            <a:endParaRPr sz="1200" dirty="0">
              <a:solidFill>
                <a:srgbClr val="1D1D1B"/>
              </a:solidFill>
              <a:latin typeface="IBM Plex Sans"/>
              <a:sym typeface="IBM Plex Sans SemiBold"/>
            </a:endParaRPr>
          </a:p>
        </p:txBody>
      </p:sp>
      <p:sp>
        <p:nvSpPr>
          <p:cNvPr id="11" name="Google Shape;528;p74">
            <a:extLst>
              <a:ext uri="{FF2B5EF4-FFF2-40B4-BE49-F238E27FC236}">
                <a16:creationId xmlns:a16="http://schemas.microsoft.com/office/drawing/2014/main" id="{A0085AE0-E0AE-E7FF-DDF5-D9CA1015F7B4}"/>
              </a:ext>
            </a:extLst>
          </p:cNvPr>
          <p:cNvSpPr txBox="1"/>
          <p:nvPr/>
        </p:nvSpPr>
        <p:spPr>
          <a:xfrm>
            <a:off x="4027093" y="3213209"/>
            <a:ext cx="4720667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" sz="18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Минусы</a:t>
            </a:r>
          </a:p>
          <a:p>
            <a:pPr lvl="0"/>
            <a:endParaRPr lang="ru" sz="18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285750" lvl="0" indent="-285750">
              <a:buClr>
                <a:srgbClr val="FD7B55"/>
              </a:buClr>
              <a:buFont typeface="Системный шрифт, обычный"/>
              <a:buChar char="-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Требуется знание нотаций, программ для моделирования (</a:t>
            </a:r>
            <a:r>
              <a:rPr lang="en-US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Visio, Aris, Miro </a:t>
            </a: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и т.д.)</a:t>
            </a:r>
          </a:p>
          <a:p>
            <a:pPr marL="285750" lvl="0" indent="-285750">
              <a:buClr>
                <a:srgbClr val="FD7B55"/>
              </a:buClr>
              <a:buFont typeface="Системный шрифт, обычный"/>
              <a:buChar char="-"/>
            </a:pPr>
            <a:r>
              <a:rPr lang="ru-RU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Занимает время</a:t>
            </a:r>
            <a:r>
              <a:rPr lang="en-US" sz="1200" dirty="0">
                <a:solidFill>
                  <a:srgbClr val="1D1D1B"/>
                </a:solidFill>
                <a:latin typeface="IBM Plex Sans"/>
                <a:sym typeface="IBM Plex Sans SemiBold"/>
              </a:rPr>
              <a:t>*</a:t>
            </a:r>
          </a:p>
          <a:p>
            <a:pPr marL="285750" lvl="0" indent="-285750">
              <a:buClr>
                <a:srgbClr val="FD7B55"/>
              </a:buClr>
              <a:buFont typeface="Системный шрифт, обычный"/>
              <a:buChar char="-"/>
            </a:pPr>
            <a:endParaRPr lang="en-US" sz="1200" dirty="0">
              <a:solidFill>
                <a:srgbClr val="1D1D1B"/>
              </a:solidFill>
              <a:latin typeface="IBM Plex Sans"/>
              <a:sym typeface="IBM Plex Sans SemiBold"/>
            </a:endParaRPr>
          </a:p>
          <a:p>
            <a:pPr lvl="0">
              <a:buClr>
                <a:srgbClr val="FD7B55"/>
              </a:buClr>
            </a:pPr>
            <a:r>
              <a:rPr lang="en-US" sz="1100" i="1" dirty="0">
                <a:solidFill>
                  <a:srgbClr val="000000">
                    <a:lumMod val="75000"/>
                    <a:lumOff val="25000"/>
                  </a:srgbClr>
                </a:solidFill>
                <a:latin typeface="IBM Plex Sans"/>
                <a:sym typeface="IBM Plex Sans SemiBold"/>
              </a:rPr>
              <a:t>*</a:t>
            </a:r>
            <a:r>
              <a:rPr lang="ru-RU" sz="1100" i="1" dirty="0">
                <a:solidFill>
                  <a:srgbClr val="000000">
                    <a:lumMod val="75000"/>
                    <a:lumOff val="25000"/>
                  </a:srgbClr>
                </a:solidFill>
                <a:latin typeface="IBM Plex Sans"/>
                <a:sym typeface="IBM Plex Sans SemiBold"/>
              </a:rPr>
              <a:t>современные программы упрощают моделирование</a:t>
            </a:r>
          </a:p>
          <a:p>
            <a:pPr marL="285750" lvl="0" indent="-285750">
              <a:buClr>
                <a:srgbClr val="FD7B55"/>
              </a:buClr>
              <a:buFont typeface="Системный шрифт, обычный"/>
              <a:buChar char="-"/>
            </a:pPr>
            <a:endParaRPr lang="ru-RU" sz="1200" dirty="0">
              <a:solidFill>
                <a:srgbClr val="1D1D1B"/>
              </a:solidFill>
              <a:latin typeface="IBM Plex Sans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8849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541775" y="720000"/>
            <a:ext cx="4500488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/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Элементы блок-схемы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989A1F-7085-14B6-F2E6-C0E8EDAC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8" y="1250302"/>
            <a:ext cx="7526913" cy="34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9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3B89D7-5C5C-8FBE-B5A8-0F73FA525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96"/>
          <a:stretch/>
        </p:blipFill>
        <p:spPr>
          <a:xfrm>
            <a:off x="317022" y="2010522"/>
            <a:ext cx="4357615" cy="2606810"/>
          </a:xfrm>
          <a:prstGeom prst="rect">
            <a:avLst/>
          </a:prstGeom>
        </p:spPr>
      </p:pic>
      <p:sp>
        <p:nvSpPr>
          <p:cNvPr id="3" name="Google Shape;420;p59">
            <a:extLst>
              <a:ext uri="{FF2B5EF4-FFF2-40B4-BE49-F238E27FC236}">
                <a16:creationId xmlns:a16="http://schemas.microsoft.com/office/drawing/2014/main" id="{E0427A90-9E7F-BFA8-D44C-1B5A445BDAF3}"/>
              </a:ext>
            </a:extLst>
          </p:cNvPr>
          <p:cNvSpPr txBox="1"/>
          <p:nvPr/>
        </p:nvSpPr>
        <p:spPr>
          <a:xfrm>
            <a:off x="5437300" y="2594081"/>
            <a:ext cx="24510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>
              <a:lnSpc>
                <a:spcPct val="115000"/>
              </a:lnSpc>
            </a:pPr>
            <a:r>
              <a:rPr lang="ru-RU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Название процесса</a:t>
            </a:r>
          </a:p>
        </p:txBody>
      </p:sp>
      <p:sp>
        <p:nvSpPr>
          <p:cNvPr id="6" name="Google Shape;425;p59">
            <a:extLst>
              <a:ext uri="{FF2B5EF4-FFF2-40B4-BE49-F238E27FC236}">
                <a16:creationId xmlns:a16="http://schemas.microsoft.com/office/drawing/2014/main" id="{56CD53E6-1D73-7D1C-8EDA-154C09C67F4D}"/>
              </a:ext>
            </a:extLst>
          </p:cNvPr>
          <p:cNvSpPr/>
          <p:nvPr/>
        </p:nvSpPr>
        <p:spPr>
          <a:xfrm>
            <a:off x="5039267" y="2554740"/>
            <a:ext cx="227922" cy="2279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1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" name="Google Shape;420;p59">
            <a:extLst>
              <a:ext uri="{FF2B5EF4-FFF2-40B4-BE49-F238E27FC236}">
                <a16:creationId xmlns:a16="http://schemas.microsoft.com/office/drawing/2014/main" id="{492C0EA6-7B9E-1707-1839-43DE236D5647}"/>
              </a:ext>
            </a:extLst>
          </p:cNvPr>
          <p:cNvSpPr txBox="1"/>
          <p:nvPr/>
        </p:nvSpPr>
        <p:spPr>
          <a:xfrm>
            <a:off x="5437299" y="2992281"/>
            <a:ext cx="3259051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>
              <a:lnSpc>
                <a:spcPct val="115000"/>
              </a:lnSpc>
            </a:pPr>
            <a:r>
              <a:rPr lang="ru-RU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каждого </a:t>
            </a:r>
            <a:r>
              <a:rPr lang="en-US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swimlane («</a:t>
            </a:r>
            <a:r>
              <a:rPr lang="ru-RU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дорожки») должно быть название</a:t>
            </a:r>
          </a:p>
        </p:txBody>
      </p:sp>
      <p:sp>
        <p:nvSpPr>
          <p:cNvPr id="12" name="Google Shape;425;p59">
            <a:extLst>
              <a:ext uri="{FF2B5EF4-FFF2-40B4-BE49-F238E27FC236}">
                <a16:creationId xmlns:a16="http://schemas.microsoft.com/office/drawing/2014/main" id="{0672E718-7C46-4D59-F7DC-974171C23763}"/>
              </a:ext>
            </a:extLst>
          </p:cNvPr>
          <p:cNvSpPr/>
          <p:nvPr/>
        </p:nvSpPr>
        <p:spPr>
          <a:xfrm>
            <a:off x="5039267" y="3055291"/>
            <a:ext cx="227922" cy="2279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" name="Google Shape;420;p59">
            <a:extLst>
              <a:ext uri="{FF2B5EF4-FFF2-40B4-BE49-F238E27FC236}">
                <a16:creationId xmlns:a16="http://schemas.microsoft.com/office/drawing/2014/main" id="{5E710EB5-0C7D-CA8B-F46F-A1969DA10B11}"/>
              </a:ext>
            </a:extLst>
          </p:cNvPr>
          <p:cNvSpPr txBox="1"/>
          <p:nvPr/>
        </p:nvSpPr>
        <p:spPr>
          <a:xfrm>
            <a:off x="5437299" y="3507385"/>
            <a:ext cx="3259051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>
              <a:lnSpc>
                <a:spcPct val="115000"/>
              </a:lnSpc>
            </a:pPr>
            <a:r>
              <a:rPr lang="ru-RU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элементы должны принадлежать строго к одному </a:t>
            </a:r>
            <a:r>
              <a:rPr lang="en-US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swimlane (</a:t>
            </a:r>
            <a:r>
              <a:rPr lang="ru-RU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находиться на ограничительной линии между двумя </a:t>
            </a:r>
            <a:r>
              <a:rPr lang="en-US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swimlane)</a:t>
            </a:r>
          </a:p>
        </p:txBody>
      </p:sp>
      <p:sp>
        <p:nvSpPr>
          <p:cNvPr id="14" name="Google Shape;425;p59">
            <a:extLst>
              <a:ext uri="{FF2B5EF4-FFF2-40B4-BE49-F238E27FC236}">
                <a16:creationId xmlns:a16="http://schemas.microsoft.com/office/drawing/2014/main" id="{B16C8907-D83D-F061-A2C6-031F9E84F565}"/>
              </a:ext>
            </a:extLst>
          </p:cNvPr>
          <p:cNvSpPr/>
          <p:nvPr/>
        </p:nvSpPr>
        <p:spPr>
          <a:xfrm>
            <a:off x="5039267" y="3658881"/>
            <a:ext cx="227922" cy="2279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5" name="Google Shape;420;p59">
            <a:extLst>
              <a:ext uri="{FF2B5EF4-FFF2-40B4-BE49-F238E27FC236}">
                <a16:creationId xmlns:a16="http://schemas.microsoft.com/office/drawing/2014/main" id="{63EF95A2-EFDC-28B3-1297-62B9E29C2470}"/>
              </a:ext>
            </a:extLst>
          </p:cNvPr>
          <p:cNvSpPr txBox="1"/>
          <p:nvPr/>
        </p:nvSpPr>
        <p:spPr>
          <a:xfrm>
            <a:off x="5437299" y="4221053"/>
            <a:ext cx="3259051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>
              <a:lnSpc>
                <a:spcPct val="115000"/>
              </a:lnSpc>
            </a:pPr>
            <a:r>
              <a:rPr lang="ru-RU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Каждый внутренний шаг должен быть пронумерован</a:t>
            </a:r>
          </a:p>
        </p:txBody>
      </p:sp>
      <p:sp>
        <p:nvSpPr>
          <p:cNvPr id="16" name="Google Shape;425;p59">
            <a:extLst>
              <a:ext uri="{FF2B5EF4-FFF2-40B4-BE49-F238E27FC236}">
                <a16:creationId xmlns:a16="http://schemas.microsoft.com/office/drawing/2014/main" id="{64558616-8C96-A04B-23A4-D560FC19382E}"/>
              </a:ext>
            </a:extLst>
          </p:cNvPr>
          <p:cNvSpPr/>
          <p:nvPr/>
        </p:nvSpPr>
        <p:spPr>
          <a:xfrm>
            <a:off x="5039267" y="4195578"/>
            <a:ext cx="227922" cy="2279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1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" name="Google Shape;422;p59">
            <a:extLst>
              <a:ext uri="{FF2B5EF4-FFF2-40B4-BE49-F238E27FC236}">
                <a16:creationId xmlns:a16="http://schemas.microsoft.com/office/drawing/2014/main" id="{A37B903C-20BF-8C8A-E98B-4B62A6558C6C}"/>
              </a:ext>
            </a:extLst>
          </p:cNvPr>
          <p:cNvSpPr txBox="1">
            <a:spLocks/>
          </p:cNvSpPr>
          <p:nvPr/>
        </p:nvSpPr>
        <p:spPr>
          <a:xfrm>
            <a:off x="4925666" y="2089510"/>
            <a:ext cx="2678138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Правила оформления</a:t>
            </a:r>
            <a:endParaRPr lang="en-US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" name="Google Shape;406;p57">
            <a:extLst>
              <a:ext uri="{FF2B5EF4-FFF2-40B4-BE49-F238E27FC236}">
                <a16:creationId xmlns:a16="http://schemas.microsoft.com/office/drawing/2014/main" id="{28BCED09-7229-1D92-FBB6-81E6A5C77062}"/>
              </a:ext>
            </a:extLst>
          </p:cNvPr>
          <p:cNvSpPr txBox="1">
            <a:spLocks/>
          </p:cNvSpPr>
          <p:nvPr/>
        </p:nvSpPr>
        <p:spPr>
          <a:xfrm>
            <a:off x="685212" y="4889961"/>
            <a:ext cx="7773576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lnSpc>
                <a:spcPct val="115000"/>
              </a:lnSpc>
            </a:pPr>
            <a:endParaRPr lang="ru-RU" sz="1400" dirty="0">
              <a:solidFill>
                <a:schemeClr val="dk1"/>
              </a:solidFill>
            </a:endParaRPr>
          </a:p>
        </p:txBody>
      </p:sp>
      <p:sp>
        <p:nvSpPr>
          <p:cNvPr id="9" name="Google Shape;405;p57">
            <a:extLst>
              <a:ext uri="{FF2B5EF4-FFF2-40B4-BE49-F238E27FC236}">
                <a16:creationId xmlns:a16="http://schemas.microsoft.com/office/drawing/2014/main" id="{E69F3AEF-CA89-D1E3-2A22-1B70E01738E0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Swimlane</a:t>
            </a:r>
            <a:endParaRPr lang="ru-RU" sz="1800" dirty="0">
              <a:solidFill>
                <a:schemeClr val="dk1"/>
              </a:solidFill>
              <a:latin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0" name="Google Shape;406;p57">
            <a:extLst>
              <a:ext uri="{FF2B5EF4-FFF2-40B4-BE49-F238E27FC236}">
                <a16:creationId xmlns:a16="http://schemas.microsoft.com/office/drawing/2014/main" id="{C35B0A07-2156-57E9-CF5E-A7CD8F4E97E9}"/>
              </a:ext>
            </a:extLst>
          </p:cNvPr>
          <p:cNvSpPr txBox="1">
            <a:spLocks/>
          </p:cNvSpPr>
          <p:nvPr/>
        </p:nvSpPr>
        <p:spPr>
          <a:xfrm>
            <a:off x="539999" y="1260000"/>
            <a:ext cx="8222163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chemeClr val="dk1"/>
                </a:solidFill>
              </a:rPr>
              <a:t>Swimlane — </a:t>
            </a:r>
            <a:r>
              <a:rPr lang="ru-RU" sz="1400" dirty="0">
                <a:solidFill>
                  <a:schemeClr val="dk1"/>
                </a:solidFill>
              </a:rPr>
              <a:t>это визуально разделенные линии внутри диаграммы процесса, которые группируют действия по ролям, ресурсам, элементам организации или местоположению.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Владелец процесса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18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600"/>
            </a:pPr>
            <a:r>
              <a:rPr lang="ru-RU" b="1" dirty="0"/>
              <a:t>Владелец бизнес-процесса 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6" name="Google Shape;406;p57"/>
          <p:cNvSpPr txBox="1">
            <a:spLocks noGrp="1"/>
          </p:cNvSpPr>
          <p:nvPr>
            <p:ph type="subTitle" idx="1"/>
          </p:nvPr>
        </p:nvSpPr>
        <p:spPr>
          <a:xfrm>
            <a:off x="539999" y="1260000"/>
            <a:ext cx="8222163" cy="2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1400" b="1" dirty="0">
                <a:solidFill>
                  <a:schemeClr val="dk1"/>
                </a:solidFill>
              </a:rPr>
              <a:t>Владелец бизнес-процесса </a:t>
            </a:r>
            <a:r>
              <a:rPr lang="ru-RU" sz="1400" dirty="0">
                <a:solidFill>
                  <a:schemeClr val="dk1"/>
                </a:solidFill>
              </a:rPr>
              <a:t>- тот человек, который отвечает за ход выполнения, качество результата и удовлетворённость потребителей (внешних и внутренних).  </a:t>
            </a:r>
            <a:endParaRPr sz="1400" dirty="0"/>
          </a:p>
        </p:txBody>
      </p:sp>
      <p:sp>
        <p:nvSpPr>
          <p:cNvPr id="7" name="Google Shape;405;p57">
            <a:extLst>
              <a:ext uri="{FF2B5EF4-FFF2-40B4-BE49-F238E27FC236}">
                <a16:creationId xmlns:a16="http://schemas.microsoft.com/office/drawing/2014/main" id="{F829F2E7-7FBC-B72B-A726-854600D710F9}"/>
              </a:ext>
            </a:extLst>
          </p:cNvPr>
          <p:cNvSpPr txBox="1">
            <a:spLocks/>
          </p:cNvSpPr>
          <p:nvPr/>
        </p:nvSpPr>
        <p:spPr>
          <a:xfrm>
            <a:off x="540000" y="2279177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buClr>
                <a:schemeClr val="dk1"/>
              </a:buClr>
              <a:buSzPts val="600"/>
            </a:pPr>
            <a:r>
              <a:rPr lang="ru-RU" b="1" dirty="0"/>
              <a:t>Методики определения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9" name="Google Shape;414;p58">
            <a:extLst>
              <a:ext uri="{FF2B5EF4-FFF2-40B4-BE49-F238E27FC236}">
                <a16:creationId xmlns:a16="http://schemas.microsoft.com/office/drawing/2014/main" id="{3B25DCCC-8F93-5B3D-7D13-6F4B52C5648C}"/>
              </a:ext>
            </a:extLst>
          </p:cNvPr>
          <p:cNvSpPr txBox="1"/>
          <p:nvPr/>
        </p:nvSpPr>
        <p:spPr>
          <a:xfrm>
            <a:off x="539998" y="2719168"/>
            <a:ext cx="8345817" cy="8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numCol="2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sym typeface="IBM Plex Sans SemiBold"/>
              </a:rPr>
              <a:t>Продажа продукта процесса</a:t>
            </a:r>
          </a:p>
          <a:p>
            <a:pPr marL="410400" indent="-306600"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sym typeface="IBM Plex Sans SemiBold"/>
              </a:rPr>
              <a:t>Большинство операций в процессе</a:t>
            </a:r>
          </a:p>
          <a:p>
            <a:pPr marL="410400" indent="-306600"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sym typeface="IBM Plex Sans SemiBold"/>
              </a:rPr>
              <a:t>Соответствие целей</a:t>
            </a:r>
          </a:p>
          <a:p>
            <a:pPr marL="410400" indent="-306600"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sym typeface="IBM Plex Sans SemiBold"/>
              </a:rPr>
              <a:t>Наличие полномочий</a:t>
            </a:r>
          </a:p>
          <a:p>
            <a:pPr marL="410400" indent="-306600"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sym typeface="IBM Plex Sans SemiBold"/>
              </a:rPr>
              <a:t>Наибольшие затраты</a:t>
            </a:r>
          </a:p>
          <a:p>
            <a:pPr marL="410400" indent="-306600"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200" dirty="0">
                <a:latin typeface="IBM Plex Sans"/>
                <a:sym typeface="IBM Plex Sans SemiBold"/>
              </a:rPr>
              <a:t>Наибольшее преобразование</a:t>
            </a:r>
          </a:p>
          <a:p>
            <a:pPr marL="410400" indent="-306600">
              <a:buClr>
                <a:srgbClr val="684AE0"/>
              </a:buClr>
              <a:buSzPts val="1200"/>
              <a:buFont typeface="+mj-lt"/>
              <a:buAutoNum type="arabicPeriod"/>
            </a:pPr>
            <a:endParaRPr lang="ru-RU" sz="1200" dirty="0">
              <a:latin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+mj-lt"/>
              <a:buAutoNum type="arabicPeriod"/>
            </a:pPr>
            <a:endParaRPr lang="ru-RU" sz="12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8089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небо, внешний, вод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B1BE97A1-F609-FBBE-1F53-BECBD8EEF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2210" r="4529"/>
          <a:stretch/>
        </p:blipFill>
        <p:spPr>
          <a:xfrm>
            <a:off x="540001" y="720000"/>
            <a:ext cx="2659800" cy="397321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52" name="Google Shape;252;p4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Алина Загидуллина</a:t>
            </a:r>
            <a:endParaRPr sz="1800" dirty="0"/>
          </a:p>
        </p:txBody>
      </p:sp>
      <p:sp>
        <p:nvSpPr>
          <p:cNvPr id="254" name="Google Shape;254;p4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Head of digital products, </a:t>
            </a:r>
            <a:r>
              <a:rPr lang="ru-RU" sz="1200" dirty="0">
                <a:solidFill>
                  <a:schemeClr val="dk2"/>
                </a:solidFill>
              </a:rPr>
              <a:t>РЖД-Медицина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55" name="Google Shape;255;p4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01723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15000"/>
              </a:lnSpc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 dirty="0">
                <a:solidFill>
                  <a:schemeClr val="dk1"/>
                </a:solidFill>
              </a:rPr>
              <a:t>&gt;</a:t>
            </a:r>
            <a:r>
              <a:rPr lang="ru-RU" sz="1200" dirty="0">
                <a:solidFill>
                  <a:schemeClr val="dk1"/>
                </a:solidFill>
              </a:rPr>
              <a:t>4 лет работала в операционном консалтинге в большой четверке (</a:t>
            </a:r>
            <a:r>
              <a:rPr lang="en-US" sz="1200" dirty="0">
                <a:solidFill>
                  <a:schemeClr val="dk1"/>
                </a:solidFill>
              </a:rPr>
              <a:t>Deloitte, KPMG) </a:t>
            </a:r>
            <a:r>
              <a:rPr lang="ru-RU" sz="1200" dirty="0">
                <a:solidFill>
                  <a:schemeClr val="dk1"/>
                </a:solidFill>
              </a:rPr>
              <a:t>с фокусом на проекты по оптимизации бизнес-процессов и разработке программ </a:t>
            </a:r>
            <a:r>
              <a:rPr lang="ru-RU" sz="1200" dirty="0" err="1">
                <a:solidFill>
                  <a:schemeClr val="dk1"/>
                </a:solidFill>
              </a:rPr>
              <a:t>диджитализации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Делала проекты для различных индустрий, среди которых - ритейл, нефтяная промышленность, телеком, банки и транспорт</a:t>
            </a:r>
            <a:endParaRPr lang="en-US" sz="1200" dirty="0">
              <a:solidFill>
                <a:schemeClr val="dk1"/>
              </a:solidFill>
            </a:endParaRPr>
          </a:p>
          <a:p>
            <a:pPr marL="374399" marR="24130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Также работала в </a:t>
            </a:r>
            <a:r>
              <a:rPr lang="en-US" sz="1200" dirty="0">
                <a:solidFill>
                  <a:schemeClr val="dk1"/>
                </a:solidFill>
              </a:rPr>
              <a:t>VK (</a:t>
            </a:r>
            <a:r>
              <a:rPr lang="ru-RU" sz="1200" dirty="0">
                <a:solidFill>
                  <a:schemeClr val="dk1"/>
                </a:solidFill>
              </a:rPr>
              <a:t>раньше </a:t>
            </a:r>
            <a:r>
              <a:rPr lang="en-US" sz="1200" dirty="0" err="1">
                <a:solidFill>
                  <a:schemeClr val="dk1"/>
                </a:solidFill>
              </a:rPr>
              <a:t>Mail.ru</a:t>
            </a:r>
            <a:r>
              <a:rPr lang="en-US" sz="1200" dirty="0">
                <a:solidFill>
                  <a:schemeClr val="dk1"/>
                </a:solidFill>
              </a:rPr>
              <a:t> Group), </a:t>
            </a:r>
            <a:r>
              <a:rPr lang="ru-RU" sz="1200" dirty="0">
                <a:solidFill>
                  <a:schemeClr val="dk1"/>
                </a:solidFill>
              </a:rPr>
              <a:t>в отделе аналитики и эффективности, где разрабатывала сценарии развития для таких продуктов как ВКонтакте, </a:t>
            </a:r>
            <a:r>
              <a:rPr lang="en-US" sz="1200" dirty="0" err="1">
                <a:solidFill>
                  <a:schemeClr val="dk1"/>
                </a:solidFill>
              </a:rPr>
              <a:t>GeekBrains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ru-RU" sz="1200" dirty="0">
                <a:solidFill>
                  <a:schemeClr val="dk1"/>
                </a:solidFill>
              </a:rPr>
              <a:t>Юла, </a:t>
            </a:r>
            <a:r>
              <a:rPr lang="en-US" sz="1200" dirty="0">
                <a:solidFill>
                  <a:schemeClr val="dk1"/>
                </a:solidFill>
              </a:rPr>
              <a:t>Delivery Club, </a:t>
            </a:r>
            <a:r>
              <a:rPr lang="ru-RU" sz="1200" dirty="0">
                <a:solidFill>
                  <a:schemeClr val="dk1"/>
                </a:solidFill>
              </a:rPr>
              <a:t>Одноклассники и многих других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600"/>
            </a:pPr>
            <a:r>
              <a:rPr lang="ru-RU" sz="18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Пробуем определить владельца бизнес-процесса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406;p57">
            <a:extLst>
              <a:ext uri="{FF2B5EF4-FFF2-40B4-BE49-F238E27FC236}">
                <a16:creationId xmlns:a16="http://schemas.microsoft.com/office/drawing/2014/main" id="{67157ACC-BAE2-7C2D-3A04-2ABD43B56D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2" y="1166694"/>
            <a:ext cx="5636864" cy="14050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1400" b="1" dirty="0">
                <a:solidFill>
                  <a:schemeClr val="dk1"/>
                </a:solidFill>
              </a:rPr>
              <a:t>Процесс: </a:t>
            </a:r>
            <a:r>
              <a:rPr lang="ru-RU" sz="1400" dirty="0">
                <a:solidFill>
                  <a:schemeClr val="dk1"/>
                </a:solidFill>
              </a:rPr>
              <a:t>Поиск нового сотрудника и его трудоустройство</a:t>
            </a:r>
          </a:p>
          <a:p>
            <a:pPr>
              <a:lnSpc>
                <a:spcPct val="115000"/>
              </a:lnSpc>
            </a:pPr>
            <a:r>
              <a:rPr lang="ru-RU" sz="1400" b="1" dirty="0">
                <a:solidFill>
                  <a:schemeClr val="dk1"/>
                </a:solidFill>
              </a:rPr>
              <a:t>Команда: </a:t>
            </a:r>
            <a:r>
              <a:rPr lang="ru-RU" sz="1400" dirty="0">
                <a:solidFill>
                  <a:schemeClr val="dk1"/>
                </a:solidFill>
              </a:rPr>
              <a:t>Линейный сотрудник отдела персонала, руководитель службы </a:t>
            </a:r>
            <a:r>
              <a:rPr lang="en-US" sz="1400" dirty="0">
                <a:solidFill>
                  <a:schemeClr val="dk1"/>
                </a:solidFill>
              </a:rPr>
              <a:t>HR</a:t>
            </a:r>
            <a:r>
              <a:rPr lang="ru-RU" sz="1400" dirty="0">
                <a:solidFill>
                  <a:schemeClr val="dk1"/>
                </a:solidFill>
              </a:rPr>
              <a:t>, руководитель подразделения, которое нанимает сотрудника, бухгалтер </a:t>
            </a: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dk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D74DA-BDD1-C92F-F66C-6EC2FD3C4F3E}"/>
              </a:ext>
            </a:extLst>
          </p:cNvPr>
          <p:cNvSpPr txBox="1"/>
          <p:nvPr/>
        </p:nvSpPr>
        <p:spPr>
          <a:xfrm>
            <a:off x="540000" y="2615299"/>
            <a:ext cx="7810899" cy="32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15000"/>
              </a:lnSpc>
              <a:buSzPts val="1200"/>
              <a:buFont typeface="IBM Plex Sans"/>
              <a:buNone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>
              <a:buSzPts val="1400"/>
              <a:buNone/>
            </a:lvl2pPr>
            <a:lvl3pPr>
              <a:buSzPts val="1400"/>
              <a:buNone/>
            </a:lvl3pPr>
            <a:lvl4pPr>
              <a:buSzPts val="1400"/>
              <a:buNone/>
            </a:lvl4pPr>
            <a:lvl5pPr>
              <a:buSzPts val="1400"/>
              <a:buNone/>
            </a:lvl5pPr>
            <a:lvl6pPr>
              <a:buSzPts val="1400"/>
              <a:buNone/>
            </a:lvl6pPr>
            <a:lvl7pPr>
              <a:buSzPts val="1400"/>
              <a:buNone/>
            </a:lvl7pPr>
            <a:lvl8pPr>
              <a:buSzPts val="1400"/>
              <a:buNone/>
            </a:lvl8pPr>
            <a:lvl9pPr>
              <a:buSzPts val="1400"/>
              <a:buNone/>
            </a:lvl9pPr>
          </a:lstStyle>
          <a:p>
            <a:r>
              <a:rPr lang="ru-RU" dirty="0"/>
              <a:t>Владелец: </a:t>
            </a:r>
            <a:r>
              <a:rPr lang="ru-RU" b="0" dirty="0"/>
              <a:t>Руководитель службы </a:t>
            </a:r>
            <a:r>
              <a:rPr lang="en-US" b="0" dirty="0"/>
              <a:t>HR</a:t>
            </a:r>
            <a:endParaRPr lang="ru-RU" b="0" dirty="0"/>
          </a:p>
          <a:p>
            <a:endParaRPr lang="ru-RU" b="0" dirty="0"/>
          </a:p>
          <a:p>
            <a:r>
              <a:rPr lang="ru-RU" sz="1200" b="0" i="1" dirty="0"/>
              <a:t>Почему? Руководитель службы управляет главными ресурсами (командой сотрудников), в его зоне ответственности финальное согласование кандидата и определение условий договора.</a:t>
            </a:r>
          </a:p>
        </p:txBody>
      </p:sp>
    </p:spTree>
    <p:extLst>
      <p:ext uri="{BB962C8B-B14F-4D97-AF65-F5344CB8AC3E}">
        <p14:creationId xmlns:p14="http://schemas.microsoft.com/office/powerpoint/2010/main" val="382133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600"/>
            </a:pPr>
            <a:r>
              <a:rPr lang="ru-RU" sz="18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Пробуем определить владельца бизнес-процесса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" name="Google Shape;406;p57">
            <a:extLst>
              <a:ext uri="{FF2B5EF4-FFF2-40B4-BE49-F238E27FC236}">
                <a16:creationId xmlns:a16="http://schemas.microsoft.com/office/drawing/2014/main" id="{1DF46E77-8B55-C863-0CEC-E8C4DEBB0786}"/>
              </a:ext>
            </a:extLst>
          </p:cNvPr>
          <p:cNvSpPr txBox="1">
            <a:spLocks/>
          </p:cNvSpPr>
          <p:nvPr/>
        </p:nvSpPr>
        <p:spPr>
          <a:xfrm>
            <a:off x="540000" y="1166694"/>
            <a:ext cx="8222163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400" b="1" dirty="0">
                <a:solidFill>
                  <a:schemeClr val="dk1"/>
                </a:solidFill>
              </a:rPr>
              <a:t>Процесс: </a:t>
            </a:r>
            <a:r>
              <a:rPr lang="ru-RU" sz="1400" dirty="0">
                <a:solidFill>
                  <a:schemeClr val="dk1"/>
                </a:solidFill>
              </a:rPr>
              <a:t>Запуск нового продукта (мобильное приложение)</a:t>
            </a:r>
          </a:p>
          <a:p>
            <a:pPr>
              <a:lnSpc>
                <a:spcPct val="115000"/>
              </a:lnSpc>
            </a:pPr>
            <a:r>
              <a:rPr lang="ru-RU" sz="1400" b="1" dirty="0">
                <a:solidFill>
                  <a:schemeClr val="dk1"/>
                </a:solidFill>
              </a:rPr>
              <a:t>Команда: </a:t>
            </a:r>
            <a:r>
              <a:rPr lang="en-US" sz="1400" dirty="0">
                <a:solidFill>
                  <a:schemeClr val="dk1"/>
                </a:solidFill>
              </a:rPr>
              <a:t>Product Owner</a:t>
            </a:r>
            <a:r>
              <a:rPr lang="ru-RU" sz="1400" dirty="0">
                <a:solidFill>
                  <a:schemeClr val="dk1"/>
                </a:solidFill>
              </a:rPr>
              <a:t> (отвечает на продукт целиком)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ru-RU" sz="1400" dirty="0">
                <a:solidFill>
                  <a:schemeClr val="dk1"/>
                </a:solidFill>
              </a:rPr>
              <a:t>команда разработки, дизайнер, тестировщик</a:t>
            </a:r>
          </a:p>
          <a:p>
            <a:pPr>
              <a:lnSpc>
                <a:spcPct val="115000"/>
              </a:lnSpc>
            </a:pPr>
            <a:endParaRPr lang="ru-RU" sz="1400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dk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861CA-B155-D7DE-8F34-B0B68D533998}"/>
              </a:ext>
            </a:extLst>
          </p:cNvPr>
          <p:cNvSpPr txBox="1"/>
          <p:nvPr/>
        </p:nvSpPr>
        <p:spPr>
          <a:xfrm>
            <a:off x="540000" y="2615299"/>
            <a:ext cx="7810899" cy="32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15000"/>
              </a:lnSpc>
              <a:buSzPts val="1200"/>
              <a:buFont typeface="IBM Plex Sans"/>
              <a:buNone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>
              <a:buSzPts val="1400"/>
              <a:buNone/>
            </a:lvl2pPr>
            <a:lvl3pPr>
              <a:buSzPts val="1400"/>
              <a:buNone/>
            </a:lvl3pPr>
            <a:lvl4pPr>
              <a:buSzPts val="1400"/>
              <a:buNone/>
            </a:lvl4pPr>
            <a:lvl5pPr>
              <a:buSzPts val="1400"/>
              <a:buNone/>
            </a:lvl5pPr>
            <a:lvl6pPr>
              <a:buSzPts val="1400"/>
              <a:buNone/>
            </a:lvl6pPr>
            <a:lvl7pPr>
              <a:buSzPts val="1400"/>
              <a:buNone/>
            </a:lvl7pPr>
            <a:lvl8pPr>
              <a:buSzPts val="1400"/>
              <a:buNone/>
            </a:lvl8pPr>
            <a:lvl9pPr>
              <a:buSzPts val="1400"/>
              <a:buNone/>
            </a:lvl9pPr>
          </a:lstStyle>
          <a:p>
            <a:r>
              <a:rPr lang="ru-RU" dirty="0"/>
              <a:t>Владелец: </a:t>
            </a:r>
            <a:r>
              <a:rPr lang="en-US" b="0" dirty="0"/>
              <a:t>Product Owner</a:t>
            </a:r>
            <a:endParaRPr lang="ru-RU" b="0" dirty="0"/>
          </a:p>
          <a:p>
            <a:endParaRPr lang="ru-RU" b="0" dirty="0"/>
          </a:p>
          <a:p>
            <a:r>
              <a:rPr lang="ru-RU" sz="1200" b="0" i="1" dirty="0"/>
              <a:t>Почему? Отвечает сам за продукт (то есть его цель «создание продукта» соответствует целям процесса»), выстраивает взаимодействие с командой, а значит управляет ресурсами.</a:t>
            </a:r>
          </a:p>
        </p:txBody>
      </p:sp>
    </p:spTree>
    <p:extLst>
      <p:ext uri="{BB962C8B-B14F-4D97-AF65-F5344CB8AC3E}">
        <p14:creationId xmlns:p14="http://schemas.microsoft.com/office/powerpoint/2010/main" val="11516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Методы сбора информации при описании БП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/>
          <p:nvPr/>
        </p:nvSpPr>
        <p:spPr>
          <a:xfrm>
            <a:off x="540000" y="647135"/>
            <a:ext cx="5958000" cy="334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того, как мы определили «стейкхолдера» или владельца процесса, мы можем приступить непосредственно к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выбору техники извлечения (от англ. «elicitation») или сбора информации о бизнес-процессе.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1" u="sng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1" u="sng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Основных техники / методы сбора информации о БП: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Анкетирование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1" i="1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Интервью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1" i="1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Изучение существующей документации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1" i="1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Наблюдение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1" i="1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Обучение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1" i="1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Мозговой штурм</a:t>
            </a:r>
            <a:endParaRPr sz="1400" b="1" i="1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/>
        </p:nvSpPr>
        <p:spPr>
          <a:xfrm>
            <a:off x="539999" y="1008080"/>
            <a:ext cx="6061327" cy="317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Анкетирование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способ подразумевает под собой составление листа-опросника (анкеты, брифа), который может содержать открытые и закрытые вопросы. 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Анкетирование используется для того, чтобы подтвердить или детализировать ранее известные бизнес-процессы</a:t>
            </a:r>
            <a:endParaRPr/>
          </a:p>
          <a:p>
            <a:pPr marL="410400" marR="0" lvl="0" indent="-2303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None/>
            </a:pPr>
            <a:endParaRPr sz="1200" b="0" i="0" u="sng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Высокая скорость получения результатов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Сравнительно небольшие материальные затраты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метод не подходит для выявления неописанных бизнес-процессов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составлении опросника физически невозможно учесть все необходимые вопросы</a:t>
            </a:r>
            <a:endParaRPr/>
          </a:p>
        </p:txBody>
      </p:sp>
      <p:sp>
        <p:nvSpPr>
          <p:cNvPr id="308" name="Google Shape;308;p24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Методы сбора информации о бизнес-процессе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/>
        </p:nvSpPr>
        <p:spPr>
          <a:xfrm>
            <a:off x="539999" y="1008080"/>
            <a:ext cx="6061327" cy="328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Интервью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Необходимо задавать открытые вопросы для получения информации и закрытые для того, чтобы подтвердить или опровергнуть конкретные нюансы бизнес-процессов. 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Провести хорошее интервью достаточно сложно: необходимо гибко реагировать на реакцию интервьюируемого и вовремя адаптировать порядок заготовленных вопросов или их формулировку. </a:t>
            </a:r>
            <a:endParaRPr sz="1200" b="0" i="0" u="sng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Возможность задавать вопросы в произвольной последовательности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Возможность использовать вспомогательный материал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невербальной реакции опрашиваемого человека, позволит сделать дополнительный вывод о достоверности его ответов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Интервью трудозатратны – отнимают достаточно много времени и сил</a:t>
            </a:r>
            <a:endParaRPr/>
          </a:p>
        </p:txBody>
      </p:sp>
      <p:sp>
        <p:nvSpPr>
          <p:cNvPr id="314" name="Google Shape;314;p25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Методы сбора информации о бизнес-процессе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/>
        </p:nvSpPr>
        <p:spPr>
          <a:xfrm>
            <a:off x="539999" y="1008080"/>
            <a:ext cx="6061327" cy="331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Изучение существующей документации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Данная методика может быть использована при наличии в организации документации, которая может помочь разобраться в бизнес-процессах. Примеры документации включают в себя: регламенты, описания существующих процессов, структура организации, спецификации продукта, различные процедуры, стандарты и инструкции, шаблоны документов и т.д. 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Данная методика применима, например, для анализа существующих бизнес-процессов для их последующей автоматизации.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Быстрое получение информации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способ не применим при наличии в компании только базовых документов (или при их полном отсутствии) или, если в компании не поддерживается актуальность документации о бизнес-процессах</a:t>
            </a:r>
            <a:endParaRPr/>
          </a:p>
        </p:txBody>
      </p:sp>
      <p:sp>
        <p:nvSpPr>
          <p:cNvPr id="320" name="Google Shape;320;p26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Методы сбора информации о бизнес-процессе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/>
        </p:nvSpPr>
        <p:spPr>
          <a:xfrm>
            <a:off x="539999" y="1008080"/>
            <a:ext cx="6061327" cy="384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Наблюдение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заключается в наблюдении за деятельностью и процессами в компании (как работают участники бизнес-процесса, и документирование БП, задач и результатов их деятельности)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 наблюдения может сопровождаться «интервьюированием» пользователей для уточнения особенностей и деталей их работы. В процессе наблюдения можно так же выявить пути оптимизации бизнес-процессов.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наглядно увидеть проблему и разработать оптимальный вариант ее решения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Помогает наиболее точно собрать информацию, наблюдая за работой сотрудников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процессе наблюдения могут быть упущены некоторые альтернативные сценарии бизнес-процесса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Трудно применим на опасных (вредных) производствах</a:t>
            </a:r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Методы сбора информации о бизнес-процессе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/>
        </p:nvSpPr>
        <p:spPr>
          <a:xfrm>
            <a:off x="539999" y="1008080"/>
            <a:ext cx="6061327" cy="321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Обучение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Процесс, в котором владелец БП или любой другой человек, знающий процесс, обучает бизнес-аналитика по принципу учитель – ученик. 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полезен, когда процессы и деятельность сотрудников трудно описать с помощью других методов или владелец БП не может предоставить адекватное описание бизнес-процесса. Обучение позволяет лучше понять сложные бизнес-процессы.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понять сложный бизнес-процесс, что дает возможность предложить наилучшее решение для оптимизации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Высокая стоимость и длительность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неприменим на опасных (вредных) производствах</a:t>
            </a:r>
            <a:endParaRPr/>
          </a:p>
        </p:txBody>
      </p:sp>
      <p:sp>
        <p:nvSpPr>
          <p:cNvPr id="332" name="Google Shape;332;p28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Методы сбора информации о бизнес-процессе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/>
        </p:nvSpPr>
        <p:spPr>
          <a:xfrm>
            <a:off x="539999" y="1008080"/>
            <a:ext cx="6061327" cy="376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Мозговой штурм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Наиболее часто используемый метод получения информации о бизнес-процессах, которые являются новыми или плохо изученными в компании. 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собрать множество идей от различных заинтересованных лиц (стейкхолдеров) в кратчайшие сроки. 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 время мозгового штурма участники «накидывают» любые идеи, касающиеся конкретного бизнес-процесса. С помощью этой методики можно проработать несколько различных вариантов бизнес-процесса, а также разрешить конфликты с другими БП.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генерировать множество (в том числе и нестандартных) вариантов бизнес-процессов, а также позволяет участникам развивать и дополнять идеи друг друга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Недостатки: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Участники мозгового штурма должны быть мотивированы на генерацию идей</a:t>
            </a:r>
            <a:endParaRPr/>
          </a:p>
          <a:p>
            <a:pPr marL="2752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Трудно применим в распределенных командах</a:t>
            </a:r>
            <a:endParaRPr/>
          </a:p>
        </p:txBody>
      </p:sp>
      <p:sp>
        <p:nvSpPr>
          <p:cNvPr id="338" name="Google Shape;338;p29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Методы сбора информации о бизнес-процессе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51"/>
          <p:cNvCxnSpPr>
            <a:stCxn id="320" idx="6"/>
            <a:endCxn id="321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51"/>
          <p:cNvCxnSpPr>
            <a:stCxn id="321" idx="6"/>
            <a:endCxn id="323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51"/>
          <p:cNvCxnSpPr>
            <a:stCxn id="323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51"/>
          <p:cNvCxnSpPr>
            <a:stCxn id="344" idx="6"/>
            <a:endCxn id="320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5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Введение в операционную модель</a:t>
            </a:r>
            <a:endParaRPr dirty="0"/>
          </a:p>
        </p:txBody>
      </p:sp>
      <p:sp>
        <p:nvSpPr>
          <p:cNvPr id="344" name="Google Shape;344;p51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20" name="Google Shape;320;p51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21" name="Google Shape;321;p51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>
                <a:solidFill>
                  <a:schemeClr val="lt1"/>
                </a:solidFill>
              </a:rPr>
              <a:t>3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23" name="Google Shape;323;p51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" sz="1000" b="1" dirty="0">
                <a:solidFill>
                  <a:schemeClr val="lt1"/>
                </a:solidFill>
              </a:rPr>
              <a:t>4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348" name="Google Shape;348;p5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Введение в бизнес-процессы</a:t>
            </a:r>
            <a:endParaRPr dirty="0"/>
          </a:p>
        </p:txBody>
      </p:sp>
      <p:sp>
        <p:nvSpPr>
          <p:cNvPr id="351" name="Google Shape;351;p5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tx1"/>
                </a:solidFill>
              </a:rPr>
              <a:t>Декомпозиция процессов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4" name="Google Shape;354;p5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Описание бизнес-процессов</a:t>
            </a:r>
            <a:endParaRPr dirty="0"/>
          </a:p>
        </p:txBody>
      </p:sp>
      <p:sp>
        <p:nvSpPr>
          <p:cNvPr id="358" name="Google Shape;358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курса</a:t>
            </a:r>
            <a:endParaRPr dirty="0"/>
          </a:p>
        </p:txBody>
      </p:sp>
      <p:cxnSp>
        <p:nvCxnSpPr>
          <p:cNvPr id="14" name="Google Shape;93;p4">
            <a:extLst>
              <a:ext uri="{FF2B5EF4-FFF2-40B4-BE49-F238E27FC236}">
                <a16:creationId xmlns:a16="http://schemas.microsoft.com/office/drawing/2014/main" id="{76F21667-F723-6CDF-2151-D138488624CA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7;p4">
            <a:extLst>
              <a:ext uri="{FF2B5EF4-FFF2-40B4-BE49-F238E27FC236}">
                <a16:creationId xmlns:a16="http://schemas.microsoft.com/office/drawing/2014/main" id="{FF3869F2-92B8-CF7D-E46B-E19C683D2936}"/>
              </a:ext>
            </a:extLst>
          </p:cNvPr>
          <p:cNvCxnSpPr>
            <a:endCxn id="21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98;p4">
            <a:extLst>
              <a:ext uri="{FF2B5EF4-FFF2-40B4-BE49-F238E27FC236}">
                <a16:creationId xmlns:a16="http://schemas.microsoft.com/office/drawing/2014/main" id="{E4AF290D-2DEC-3D2D-E3CB-D3AF2157825B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00;p4">
            <a:extLst>
              <a:ext uri="{FF2B5EF4-FFF2-40B4-BE49-F238E27FC236}">
                <a16:creationId xmlns:a16="http://schemas.microsoft.com/office/drawing/2014/main" id="{88C19A4B-A5B1-38BE-7D65-B32C319DD99C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02;p4">
            <a:extLst>
              <a:ext uri="{FF2B5EF4-FFF2-40B4-BE49-F238E27FC236}">
                <a16:creationId xmlns:a16="http://schemas.microsoft.com/office/drawing/2014/main" id="{DEAA3F72-CF46-C7DF-A6AD-3D6EFEB248B1}"/>
              </a:ext>
            </a:extLst>
          </p:cNvPr>
          <p:cNvCxnSpPr>
            <a:stCxn id="24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03;p4">
            <a:extLst>
              <a:ext uri="{FF2B5EF4-FFF2-40B4-BE49-F238E27FC236}">
                <a16:creationId xmlns:a16="http://schemas.microsoft.com/office/drawing/2014/main" id="{38087609-FAA1-6BB1-05D3-6E925BABF641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06;p4">
            <a:extLst>
              <a:ext uri="{FF2B5EF4-FFF2-40B4-BE49-F238E27FC236}">
                <a16:creationId xmlns:a16="http://schemas.microsoft.com/office/drawing/2014/main" id="{2D2FD605-5D0E-337E-D629-4C3B4433651F}"/>
              </a:ext>
            </a:extLst>
          </p:cNvPr>
          <p:cNvCxnSpPr>
            <a:endCxn id="25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94;p4">
            <a:extLst>
              <a:ext uri="{FF2B5EF4-FFF2-40B4-BE49-F238E27FC236}">
                <a16:creationId xmlns:a16="http://schemas.microsoft.com/office/drawing/2014/main" id="{BD645217-DAE5-FE43-DD80-30850EA4A1A8}"/>
              </a:ext>
            </a:extLst>
          </p:cNvPr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95;p4">
            <a:extLst>
              <a:ext uri="{FF2B5EF4-FFF2-40B4-BE49-F238E27FC236}">
                <a16:creationId xmlns:a16="http://schemas.microsoft.com/office/drawing/2014/main" id="{BF65FFA2-82DE-3EE6-F69C-4DC1F8D2DA5B}"/>
              </a:ext>
            </a:extLst>
          </p:cNvPr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99;p4">
            <a:extLst>
              <a:ext uri="{FF2B5EF4-FFF2-40B4-BE49-F238E27FC236}">
                <a16:creationId xmlns:a16="http://schemas.microsoft.com/office/drawing/2014/main" id="{33FA8E51-9007-B71D-2498-9C66DC8DF913}"/>
              </a:ext>
            </a:extLst>
          </p:cNvPr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1;p4">
            <a:extLst>
              <a:ext uri="{FF2B5EF4-FFF2-40B4-BE49-F238E27FC236}">
                <a16:creationId xmlns:a16="http://schemas.microsoft.com/office/drawing/2014/main" id="{9E829DFB-0D51-CAF9-2F62-57FF7A61FD2D}"/>
              </a:ext>
            </a:extLst>
          </p:cNvPr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04;p4">
            <a:extLst>
              <a:ext uri="{FF2B5EF4-FFF2-40B4-BE49-F238E27FC236}">
                <a16:creationId xmlns:a16="http://schemas.microsoft.com/office/drawing/2014/main" id="{0FC8EEC3-BC16-4C15-99A1-D9E78C9FC3B3}"/>
              </a:ext>
            </a:extLst>
          </p:cNvPr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05;p4">
            <a:extLst>
              <a:ext uri="{FF2B5EF4-FFF2-40B4-BE49-F238E27FC236}">
                <a16:creationId xmlns:a16="http://schemas.microsoft.com/office/drawing/2014/main" id="{7CF4F5B2-2A53-3AA9-A889-29E07AE5C000}"/>
              </a:ext>
            </a:extLst>
          </p:cNvPr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10;p4">
            <a:extLst>
              <a:ext uri="{FF2B5EF4-FFF2-40B4-BE49-F238E27FC236}">
                <a16:creationId xmlns:a16="http://schemas.microsoft.com/office/drawing/2014/main" id="{93C03A74-8332-6F5F-BCC5-6CD4DCE7AC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lt2"/>
                </a:solidFill>
              </a:rPr>
              <a:t>Основные нотации описания бизнес-процессов: </a:t>
            </a:r>
            <a:r>
              <a:rPr lang="en-US" dirty="0">
                <a:solidFill>
                  <a:schemeClr val="lt2"/>
                </a:solidFill>
              </a:rPr>
              <a:t>BPMN</a:t>
            </a:r>
            <a:endParaRPr dirty="0"/>
          </a:p>
        </p:txBody>
      </p:sp>
      <p:sp>
        <p:nvSpPr>
          <p:cNvPr id="28" name="Google Shape;111;p4">
            <a:extLst>
              <a:ext uri="{FF2B5EF4-FFF2-40B4-BE49-F238E27FC236}">
                <a16:creationId xmlns:a16="http://schemas.microsoft.com/office/drawing/2014/main" id="{454411E6-0AA7-EB65-6F5E-5BC0714AA13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Детальная подготовка инициатив по оптимизации</a:t>
            </a:r>
            <a:endParaRPr lang="ru-RU" dirty="0"/>
          </a:p>
        </p:txBody>
      </p:sp>
      <p:sp>
        <p:nvSpPr>
          <p:cNvPr id="29" name="Google Shape;113;p4">
            <a:extLst>
              <a:ext uri="{FF2B5EF4-FFF2-40B4-BE49-F238E27FC236}">
                <a16:creationId xmlns:a16="http://schemas.microsoft.com/office/drawing/2014/main" id="{74E91C16-E70C-0CD2-2958-7CA174E99A2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Основные нотации описания бизнес-процессов: </a:t>
            </a:r>
            <a:r>
              <a:rPr lang="en-US" dirty="0">
                <a:solidFill>
                  <a:schemeClr val="lt2"/>
                </a:solidFill>
              </a:rPr>
              <a:t>UML</a:t>
            </a:r>
            <a:endParaRPr lang="en-US" dirty="0"/>
          </a:p>
        </p:txBody>
      </p:sp>
      <p:sp>
        <p:nvSpPr>
          <p:cNvPr id="30" name="Google Shape;114;p4">
            <a:extLst>
              <a:ext uri="{FF2B5EF4-FFF2-40B4-BE49-F238E27FC236}">
                <a16:creationId xmlns:a16="http://schemas.microsoft.com/office/drawing/2014/main" id="{CF2582FC-F63A-3BE8-5297-D3CA53B1C50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Планирование и контроль проекта</a:t>
            </a:r>
            <a:endParaRPr lang="ru-RU" dirty="0"/>
          </a:p>
        </p:txBody>
      </p:sp>
      <p:sp>
        <p:nvSpPr>
          <p:cNvPr id="31" name="Google Shape;116;p4">
            <a:extLst>
              <a:ext uri="{FF2B5EF4-FFF2-40B4-BE49-F238E27FC236}">
                <a16:creationId xmlns:a16="http://schemas.microsoft.com/office/drawing/2014/main" id="{D02749F3-94FA-4FC2-BFF4-E8AAC989518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Анализ процессов для выявления проблемных зон</a:t>
            </a:r>
            <a:endParaRPr lang="ru-RU" dirty="0"/>
          </a:p>
        </p:txBody>
      </p:sp>
      <p:sp>
        <p:nvSpPr>
          <p:cNvPr id="32" name="Google Shape;118;p4">
            <a:extLst>
              <a:ext uri="{FF2B5EF4-FFF2-40B4-BE49-F238E27FC236}">
                <a16:creationId xmlns:a16="http://schemas.microsoft.com/office/drawing/2014/main" id="{202B2C48-9741-A1A5-FC5D-2C06E69D789F}"/>
              </a:ext>
            </a:extLst>
          </p:cNvPr>
          <p:cNvSpPr txBox="1">
            <a:spLocks/>
          </p:cNvSpPr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>
                <a:solidFill>
                  <a:schemeClr val="lt2"/>
                </a:solidFill>
              </a:rPr>
              <a:t>Формирование предварительных гипотез по улучшению процессов</a:t>
            </a:r>
            <a:endParaRPr lang="ru-RU" dirty="0"/>
          </a:p>
        </p:txBody>
      </p:sp>
      <p:cxnSp>
        <p:nvCxnSpPr>
          <p:cNvPr id="33" name="Google Shape;98;p4">
            <a:extLst>
              <a:ext uri="{FF2B5EF4-FFF2-40B4-BE49-F238E27FC236}">
                <a16:creationId xmlns:a16="http://schemas.microsoft.com/office/drawing/2014/main" id="{648BAA7A-7D26-0054-E0A1-DA1CC91A85AC}"/>
              </a:ext>
            </a:extLst>
          </p:cNvPr>
          <p:cNvCxnSpPr>
            <a:endCxn id="34" idx="2"/>
          </p:cNvCxnSpPr>
          <p:nvPr/>
        </p:nvCxnSpPr>
        <p:spPr>
          <a:xfrm>
            <a:off x="2995487" y="376448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99;p4">
            <a:extLst>
              <a:ext uri="{FF2B5EF4-FFF2-40B4-BE49-F238E27FC236}">
                <a16:creationId xmlns:a16="http://schemas.microsoft.com/office/drawing/2014/main" id="{6CFB0D0A-0197-3121-2607-1F6F2FDAA453}"/>
              </a:ext>
            </a:extLst>
          </p:cNvPr>
          <p:cNvSpPr/>
          <p:nvPr/>
        </p:nvSpPr>
        <p:spPr>
          <a:xfrm>
            <a:off x="4752000" y="358868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6;p4">
            <a:extLst>
              <a:ext uri="{FF2B5EF4-FFF2-40B4-BE49-F238E27FC236}">
                <a16:creationId xmlns:a16="http://schemas.microsoft.com/office/drawing/2014/main" id="{254F38C5-E778-0F9A-513B-B2B52AE73D61}"/>
              </a:ext>
            </a:extLst>
          </p:cNvPr>
          <p:cNvSpPr txBox="1">
            <a:spLocks/>
          </p:cNvSpPr>
          <p:nvPr/>
        </p:nvSpPr>
        <p:spPr>
          <a:xfrm>
            <a:off x="4754096" y="3946205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0"/>
            <a:r>
              <a:rPr lang="ru-RU" dirty="0">
                <a:solidFill>
                  <a:schemeClr val="lt2"/>
                </a:solidFill>
              </a:rPr>
              <a:t>Непрерывный процесс совершенствования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/>
          <p:nvPr/>
        </p:nvSpPr>
        <p:spPr>
          <a:xfrm>
            <a:off x="540000" y="647135"/>
            <a:ext cx="5958000" cy="290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описания бизнес-процесса необходимо обязательно валидировать итоговый результат 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владельцем бизнес-процесса, чтобы избежать недопонимания и ошибок в описании отдельных шагов и элементов БП.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1" u="sng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1" u="sng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валидации можно использовать один из следующих способов: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Неформальная: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устная валидация с владельцем БП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Формальная: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валидация с владельцем БП с помощью проведения дополнительной встречи и фиксацию протокола / «минуток» встречи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Формальная: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валидация через переписку (e-mail)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правильно описать бизнес-процесс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/>
        </p:nvSpPr>
        <p:spPr>
          <a:xfrm>
            <a:off x="539999" y="1008080"/>
            <a:ext cx="6061327" cy="261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Границы определяются по входам и выходам. 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Например, чтобы найти границы процесса продаж лидам, полученным с email-рассылки, нужно понять: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является целевым результатом процесса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продаж это заключенная сделка, она будет границей окончания процесса.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может начаться процесс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нашем примере – с получения заявки от лида. Это событие будет одной из границ начала процесса. 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ресурсы нужны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Например, CRM-система или менеджер, который будет закрывать сделку. Наличие такого ресурса может являться одной из границ начала, потому что без него выполнить процесс не получится.</a:t>
            </a:r>
            <a:endParaRPr/>
          </a:p>
        </p:txBody>
      </p:sp>
      <p:sp>
        <p:nvSpPr>
          <p:cNvPr id="354" name="Google Shape;354;p32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Шаг 1. Задайте границы бизнес-процесса</a:t>
            </a:r>
            <a:endParaRPr/>
          </a:p>
        </p:txBody>
      </p:sp>
      <p:pic>
        <p:nvPicPr>
          <p:cNvPr id="355" name="Google Shape;355;p32" descr="Задаём границы процесс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841" y="3943349"/>
            <a:ext cx="4379495" cy="72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/>
        </p:nvSpPr>
        <p:spPr>
          <a:xfrm>
            <a:off x="539999" y="1008080"/>
            <a:ext cx="6061327" cy="354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 просто текстом ответьте на вопросы в документе или на бумаге. 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Возможно, в процессе построения схемы информацию придется дополнить или пересмотреть, но сейчас важно собрать все данные в одном месте: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 цель процесса;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описываем шаги и исполнителей;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описываем последовательность выполнения шагов, или тайминг, ограничения по времени выполнения какого-либо шага;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определяем, чем сопровождается действие: товарно-материальные ценности, потоки документов, информационные потоки и т.д.;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описываем результаты процесса (товарно-материальные ценности, документы, информация) и требования к этим результатам;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перечисляем ресурсы, которые нужны, чтобы бизнес-процесс мог произойти;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перечисляем показатели, которыми измеряется результативность и эффективность бизнес-процесса;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указываем владельца процесса.</a:t>
            </a:r>
            <a:endParaRPr/>
          </a:p>
        </p:txBody>
      </p:sp>
      <p:sp>
        <p:nvSpPr>
          <p:cNvPr id="361" name="Google Shape;361;p33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Шаг 2. Определите элементы бизнес-процесса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/>
        </p:nvSpPr>
        <p:spPr>
          <a:xfrm>
            <a:off x="539999" y="1008080"/>
            <a:ext cx="6061327" cy="113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нашем примере можно выделить следующие этапы: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Регистрация входящей заявки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Презентация продукта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Оформление сделки</a:t>
            </a:r>
            <a:endParaRPr/>
          </a:p>
        </p:txBody>
      </p:sp>
      <p:sp>
        <p:nvSpPr>
          <p:cNvPr id="367" name="Google Shape;367;p34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Шаг 3. Разбейте бизнес-процесс на основные этапы</a:t>
            </a:r>
            <a:endParaRPr/>
          </a:p>
        </p:txBody>
      </p:sp>
      <p:pic>
        <p:nvPicPr>
          <p:cNvPr id="368" name="Google Shape;368;p34" descr="Определяем основные этапы процесс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500" y="2638262"/>
            <a:ext cx="615950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/>
        </p:nvSpPr>
        <p:spPr>
          <a:xfrm>
            <a:off x="539999" y="1008080"/>
            <a:ext cx="6061327" cy="53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Дополняем схему основными вариантами развития процесса и промежуточными событиями:</a:t>
            </a:r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Шаг 4. Добавьте развилки и другие события</a:t>
            </a:r>
            <a:endParaRPr/>
          </a:p>
        </p:txBody>
      </p:sp>
      <p:pic>
        <p:nvPicPr>
          <p:cNvPr id="375" name="Google Shape;375;p35" descr="Дополняем схему событиями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999" y="2112100"/>
            <a:ext cx="6146800" cy="23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/>
        </p:nvSpPr>
        <p:spPr>
          <a:xfrm>
            <a:off x="539999" y="1008080"/>
            <a:ext cx="6061327" cy="142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описаниях не указывают конкретные имена исполнителей. 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Здесь применяют понятие «роль». Один сотрудник может выполнять несколько ролей, и одну роль могут исполнять несколько сотрудников. Из ролей складывается должность.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нашем примере роль одна — менеджер по продажам. Её могут выполнять несколько человек.</a:t>
            </a:r>
            <a:endParaRPr/>
          </a:p>
        </p:txBody>
      </p:sp>
      <p:sp>
        <p:nvSpPr>
          <p:cNvPr id="381" name="Google Shape;381;p36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Шаг 5. Обозначьте роли участников процесса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539999" y="1000059"/>
            <a:ext cx="6061327" cy="16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Документ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информация на любом носителе: электронное письмо, инструкция, доклад, презентация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схеме указываем не просто название документа, программы или базы данных, а даем на них ссылки (в специализированных сервисах есть такая возможность)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этому же принципу схемы дополняют инструментами/материалами, которые используются в процессе, показателями эффективности, сносками, комментариями и связывают с другими бизнес-процессами</a:t>
            </a:r>
            <a:endParaRPr/>
          </a:p>
        </p:txBody>
      </p:sp>
      <p:sp>
        <p:nvSpPr>
          <p:cNvPr id="387" name="Google Shape;387;p37"/>
          <p:cNvSpPr txBox="1"/>
          <p:nvPr/>
        </p:nvSpPr>
        <p:spPr>
          <a:xfrm>
            <a:off x="540000" y="720000"/>
            <a:ext cx="7553242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Шаг 6. Разместите на схеме документы, программы и базы данных</a:t>
            </a:r>
            <a:endParaRPr/>
          </a:p>
        </p:txBody>
      </p:sp>
      <p:pic>
        <p:nvPicPr>
          <p:cNvPr id="388" name="Google Shape;388;p37" descr="Размещаем на схеме участников, документы, программы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526" y="2730971"/>
            <a:ext cx="6146800" cy="22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/>
        </p:nvSpPr>
        <p:spPr>
          <a:xfrm>
            <a:off x="539999" y="1000059"/>
            <a:ext cx="6061327" cy="257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Любое описание бизнес-процесса должно быть: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Завершённым.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Процесс должен подробно описывать все действия, необходимые для получения результата, варианты развития событий и заканчиваться достижением той цели, которую ставили в начале.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Лаконичным.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Несмотря на большой объём используемой информации, её нужно излагать компактно, вычленяя только главные моменты.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Реализовано в стандартных нотациях.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Существующие нотации созданы для того, чтобы моделировать схемы, понятные даже человеку с улицы.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указанием каждого участника.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Иначе процесс будет нерабочим.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Максимально понятным.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Схема не должна быть слишком запутанной, перегруженной, объёмной.</a:t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540000" y="720000"/>
            <a:ext cx="7553242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Правила описания бизнес-процессов компании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/>
        </p:nvSpPr>
        <p:spPr>
          <a:xfrm>
            <a:off x="539999" y="1000059"/>
            <a:ext cx="6061327" cy="376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Заинтересованность топ-менеджмента в изменениях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один из ключевых факторов успеха;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Пробное описание с минимальными затратами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пилотный проект описания одного из подразделений. Оценка эффекта;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Вовлечение всей компании в проект.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Подготовка классификатора процессов верхнего уровня, декомпозиция на подпроцессы — создание основы будущей модели;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экспертов подпроцессов.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Проведение интервью, создание моделей процессов (диаграмм);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Выявление узких мест и корректировка бизнес-процессов.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Валидация модели;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Автоматическое формирование регламентов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должностных инструкций, положений о подразделениях и прочей документации на основе модели деятельности;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корпоративного портала для доведения документации и справочной информации до всех сотрудников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(база знаний), а также сбора обратной связи;</a:t>
            </a:r>
            <a:endParaRPr/>
          </a:p>
        </p:txBody>
      </p:sp>
      <p:sp>
        <p:nvSpPr>
          <p:cNvPr id="400" name="Google Shape;400;p39"/>
          <p:cNvSpPr txBox="1"/>
          <p:nvPr/>
        </p:nvSpPr>
        <p:spPr>
          <a:xfrm>
            <a:off x="540000" y="720000"/>
            <a:ext cx="7553242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лучших практик при описании бизнес-процессов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2"/>
          <p:cNvSpPr txBox="1">
            <a:spLocks noGrp="1"/>
          </p:cNvSpPr>
          <p:nvPr>
            <p:ph type="subTitle" idx="1"/>
          </p:nvPr>
        </p:nvSpPr>
        <p:spPr>
          <a:xfrm>
            <a:off x="539999" y="1388203"/>
            <a:ext cx="70924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 основные способы, правила и ключевые элементы в описании бизнес-процессов;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Разберем самые типичные ошибки при описании;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Поговорим про жизненный цикл бизнес-процессов.</a:t>
            </a:r>
          </a:p>
        </p:txBody>
      </p:sp>
      <p:sp>
        <p:nvSpPr>
          <p:cNvPr id="365" name="Google Shape;365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/>
        </p:nvSpPr>
        <p:spPr>
          <a:xfrm>
            <a:off x="539999" y="1000059"/>
            <a:ext cx="6061327" cy="234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Вовлеченность персонала в проект достигается за счет «расшивки» при помощи моделей наиболее «горячих» точек деятельности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участков с конфликтами и взаимными претензиями сотрудников. Каждый человек должен с самого начала почувствовать положительное влияние изменений на эффективность своей работы;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стать полезной для менеджмента и рядовых сотрудников, </a:t>
            </a: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модель бизнес-процесса должна быть «живой»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развиваться вместе с бизнесом, быстро реагировать на изменения;</a:t>
            </a:r>
            <a:endParaRPr/>
          </a:p>
          <a:p>
            <a:pPr marL="406400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•"/>
            </a:pP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Усредненный критерий целесообразности 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применения программных средств бизнес-моделирования для повышения эффективности управления (оценка эксперта) — компании с численностью персонала от 100 человек.</a:t>
            </a:r>
            <a:endParaRPr/>
          </a:p>
        </p:txBody>
      </p:sp>
      <p:sp>
        <p:nvSpPr>
          <p:cNvPr id="406" name="Google Shape;406;p40"/>
          <p:cNvSpPr txBox="1"/>
          <p:nvPr/>
        </p:nvSpPr>
        <p:spPr>
          <a:xfrm>
            <a:off x="540000" y="720000"/>
            <a:ext cx="7553242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лучших практик при описании бизнес-процессов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Типичные ошибки при описании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429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/>
        </p:nvSpPr>
        <p:spPr>
          <a:xfrm>
            <a:off x="540000" y="1969012"/>
            <a:ext cx="3211058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>
              <a:lnSpc>
                <a:spcPct val="115000"/>
              </a:lnSpc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описании процессов не указываются ответственные и регламенты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1" name="Google Shape;421;p59"/>
          <p:cNvSpPr txBox="1"/>
          <p:nvPr/>
        </p:nvSpPr>
        <p:spPr>
          <a:xfrm>
            <a:off x="567407" y="3298050"/>
            <a:ext cx="3498983" cy="14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>
              <a:lnSpc>
                <a:spcPct val="115000"/>
              </a:lnSpc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r>
              <a:rPr lang="ru-RU" dirty="0"/>
              <a:t>Функции распределяются по имеющейся в компании орг. структуре с привязкой к конкретным сотрудникам. Описание бизнес-процессов всегда нужно проводить по функциям, а не по сотрудникам, чтобы сохранить логику зон ответственности и верно определить «владельца процесса»</a:t>
            </a:r>
          </a:p>
        </p:txBody>
      </p:sp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Типичные ошибки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3" name="Google Shape;423;p59"/>
          <p:cNvSpPr txBox="1"/>
          <p:nvPr/>
        </p:nvSpPr>
        <p:spPr>
          <a:xfrm>
            <a:off x="4292800" y="1969012"/>
            <a:ext cx="4549985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>
              <a:lnSpc>
                <a:spcPct val="115000"/>
              </a:lnSpc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бизнес-процессы не включается функция руководителя, управленческие решения, процессы информационного обмена между подразделениями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9"/>
          <p:cNvSpPr/>
          <p:nvPr/>
        </p:nvSpPr>
        <p:spPr>
          <a:xfrm>
            <a:off x="540000" y="1528724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6" name="Google Shape;426;p59"/>
          <p:cNvSpPr/>
          <p:nvPr/>
        </p:nvSpPr>
        <p:spPr>
          <a:xfrm>
            <a:off x="4292814" y="1528724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7" name="Google Shape;427;p59"/>
          <p:cNvSpPr/>
          <p:nvPr/>
        </p:nvSpPr>
        <p:spPr>
          <a:xfrm>
            <a:off x="567408" y="2857762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Google Shape;421;p59">
            <a:extLst>
              <a:ext uri="{FF2B5EF4-FFF2-40B4-BE49-F238E27FC236}">
                <a16:creationId xmlns:a16="http://schemas.microsoft.com/office/drawing/2014/main" id="{9B33E668-A6DB-F6FD-9C0E-3B68CADCB990}"/>
              </a:ext>
            </a:extLst>
          </p:cNvPr>
          <p:cNvSpPr txBox="1"/>
          <p:nvPr/>
        </p:nvSpPr>
        <p:spPr>
          <a:xfrm>
            <a:off x="4292800" y="3298050"/>
            <a:ext cx="4549984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>
              <a:lnSpc>
                <a:spcPct val="115000"/>
              </a:lnSpc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r>
              <a:rPr lang="ru-RU" dirty="0"/>
              <a:t>Неверно определяются владельцы процесса, не учитываются этапы внутреннего контроля или нарушается логика передачи результата. Самая распространенная ошибка, когда внутренний контроль результата по процессу выполняет сам владелец</a:t>
            </a:r>
          </a:p>
        </p:txBody>
      </p:sp>
      <p:sp>
        <p:nvSpPr>
          <p:cNvPr id="3" name="Google Shape;427;p59">
            <a:extLst>
              <a:ext uri="{FF2B5EF4-FFF2-40B4-BE49-F238E27FC236}">
                <a16:creationId xmlns:a16="http://schemas.microsoft.com/office/drawing/2014/main" id="{FD73D4C4-88C4-4EC6-B250-69DF4A7B93E1}"/>
              </a:ext>
            </a:extLst>
          </p:cNvPr>
          <p:cNvSpPr/>
          <p:nvPr/>
        </p:nvSpPr>
        <p:spPr>
          <a:xfrm>
            <a:off x="4292800" y="2857762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80262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Программы для моделирования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2487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Программы для моделирования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8;p55">
            <a:extLst>
              <a:ext uri="{FF2B5EF4-FFF2-40B4-BE49-F238E27FC236}">
                <a16:creationId xmlns:a16="http://schemas.microsoft.com/office/drawing/2014/main" id="{E6620CF6-1DA6-B091-9BC4-35D0DD7080E6}"/>
              </a:ext>
            </a:extLst>
          </p:cNvPr>
          <p:cNvSpPr txBox="1"/>
          <p:nvPr/>
        </p:nvSpPr>
        <p:spPr>
          <a:xfrm>
            <a:off x="545974" y="1620000"/>
            <a:ext cx="2428337" cy="18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Бесплатные</a:t>
            </a:r>
          </a:p>
          <a:p>
            <a:pPr marL="171450" lvl="0" indent="-17145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Miro</a:t>
            </a:r>
          </a:p>
          <a:p>
            <a:pPr marL="171450" lvl="0" indent="-17145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Figma</a:t>
            </a:r>
          </a:p>
          <a:p>
            <a:pPr marL="171450" lvl="0" indent="-17145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Lucidchart</a:t>
            </a:r>
            <a:endParaRPr lang="en-US"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1450" lvl="0" indent="-17145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Storm BPMN</a:t>
            </a:r>
          </a:p>
          <a:p>
            <a:pPr lvl="0">
              <a:lnSpc>
                <a:spcPct val="115000"/>
              </a:lnSpc>
              <a:spcBef>
                <a:spcPts val="800"/>
              </a:spcBef>
            </a:pPr>
            <a:endParaRPr lang="ru-RU"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389;p55">
            <a:extLst>
              <a:ext uri="{FF2B5EF4-FFF2-40B4-BE49-F238E27FC236}">
                <a16:creationId xmlns:a16="http://schemas.microsoft.com/office/drawing/2014/main" id="{BA9C3810-6566-6B53-97F0-A5E50E804BA8}"/>
              </a:ext>
            </a:extLst>
          </p:cNvPr>
          <p:cNvSpPr txBox="1"/>
          <p:nvPr/>
        </p:nvSpPr>
        <p:spPr>
          <a:xfrm>
            <a:off x="3379528" y="1620000"/>
            <a:ext cx="2428337" cy="94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88900" lvl="0">
              <a:lnSpc>
                <a:spcPct val="115000"/>
              </a:lnSpc>
              <a:spcBef>
                <a:spcPts val="800"/>
              </a:spcBef>
            </a:pPr>
            <a:r>
              <a:rPr lang="ru-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Платные</a:t>
            </a:r>
          </a:p>
          <a:p>
            <a:pPr marL="171450" marR="88900" lvl="0" indent="-17145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Visio</a:t>
            </a:r>
          </a:p>
          <a:p>
            <a:pPr marL="171450" marR="88900" lvl="0" indent="-17145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Aris</a:t>
            </a:r>
          </a:p>
        </p:txBody>
      </p:sp>
      <p:sp>
        <p:nvSpPr>
          <p:cNvPr id="2" name="Google Shape;420;p59">
            <a:extLst>
              <a:ext uri="{FF2B5EF4-FFF2-40B4-BE49-F238E27FC236}">
                <a16:creationId xmlns:a16="http://schemas.microsoft.com/office/drawing/2014/main" id="{D23DF660-DC5F-F8B3-D2EC-A73576CF8889}"/>
              </a:ext>
            </a:extLst>
          </p:cNvPr>
          <p:cNvSpPr txBox="1"/>
          <p:nvPr/>
        </p:nvSpPr>
        <p:spPr>
          <a:xfrm>
            <a:off x="548750" y="3637882"/>
            <a:ext cx="8064000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>
              <a:lnSpc>
                <a:spcPct val="115000"/>
              </a:lnSpc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курсе мы будем пользовать программой </a:t>
            </a: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Miro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потому что она доступна с разных устройств, бесплатна и обладает огромной библиотекой шаблонов для моделирования бизнес-процессов. Кроме того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Miro – 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универсальна и потенциально может использоваться для других целей по проекту и для ваших личных целей (планирование, </a:t>
            </a:r>
            <a:r>
              <a:rPr lang="ru-RU" sz="12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брейншторм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работа в команде и т.д.)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5055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Жизненный цикл бизнес-процессов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711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Жизненный цикл бизнес-процессов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12.png">
            <a:extLst>
              <a:ext uri="{FF2B5EF4-FFF2-40B4-BE49-F238E27FC236}">
                <a16:creationId xmlns:a16="http://schemas.microsoft.com/office/drawing/2014/main" id="{A1E28C5F-068A-AF46-F141-D84DB152166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41869" y="1502631"/>
            <a:ext cx="4554705" cy="3305260"/>
          </a:xfrm>
          <a:prstGeom prst="rect">
            <a:avLst/>
          </a:prstGeom>
          <a:ln/>
        </p:spPr>
      </p:pic>
      <p:sp>
        <p:nvSpPr>
          <p:cNvPr id="3" name="Google Shape;388;p55">
            <a:extLst>
              <a:ext uri="{FF2B5EF4-FFF2-40B4-BE49-F238E27FC236}">
                <a16:creationId xmlns:a16="http://schemas.microsoft.com/office/drawing/2014/main" id="{0F94DE33-BD19-800E-6320-546CF48BCF81}"/>
              </a:ext>
            </a:extLst>
          </p:cNvPr>
          <p:cNvSpPr txBox="1"/>
          <p:nvPr/>
        </p:nvSpPr>
        <p:spPr>
          <a:xfrm>
            <a:off x="545974" y="1620000"/>
            <a:ext cx="3251475" cy="343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15000"/>
              </a:lnSpc>
              <a:spcBef>
                <a:spcPts val="800"/>
              </a:spcBef>
              <a:defRPr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r>
              <a:rPr lang="ru-RU" sz="1100" b="0" dirty="0"/>
              <a:t>Этап «</a:t>
            </a:r>
            <a:r>
              <a:rPr lang="ru-RU" sz="1100" dirty="0"/>
              <a:t>Проектирование</a:t>
            </a:r>
            <a:r>
              <a:rPr lang="ru-RU" sz="1100" b="0" dirty="0"/>
              <a:t>» — разработка бизнес-процесса. Включает составление стратегии, проектирование организационной структуры, разработку ТЗ на внедрение IT-систем и другие необходимые шаги. </a:t>
            </a:r>
          </a:p>
          <a:p>
            <a:r>
              <a:rPr lang="ru-RU" sz="1100" b="0" dirty="0"/>
              <a:t>Этап «</a:t>
            </a:r>
            <a:r>
              <a:rPr lang="ru-RU" sz="1100" dirty="0"/>
              <a:t>Внедрение</a:t>
            </a:r>
            <a:r>
              <a:rPr lang="ru-RU" sz="1100" b="0" dirty="0"/>
              <a:t>» — запуск в работу. На этом этапе формируются и доводятся до сотрудников нормативные документы. </a:t>
            </a:r>
          </a:p>
          <a:p>
            <a:r>
              <a:rPr lang="ru-RU" sz="1100" b="0" dirty="0"/>
              <a:t>Этап «</a:t>
            </a:r>
            <a:r>
              <a:rPr lang="ru-RU" sz="1100" dirty="0"/>
              <a:t>Контроль</a:t>
            </a:r>
            <a:r>
              <a:rPr lang="ru-RU" sz="1100" b="0" dirty="0"/>
              <a:t>» — измерение показателей эффективности. Помогает понять, насколько процесс соответствует поставленным задачам. </a:t>
            </a:r>
          </a:p>
          <a:p>
            <a:r>
              <a:rPr lang="ru-RU" sz="1100" b="0" dirty="0"/>
              <a:t>Этап «</a:t>
            </a:r>
            <a:r>
              <a:rPr lang="ru-RU" sz="1100" dirty="0"/>
              <a:t>Анализ</a:t>
            </a:r>
            <a:r>
              <a:rPr lang="ru-RU" sz="1100" b="0" dirty="0"/>
              <a:t>» — изменение и адаптация бизнес-процесса под реальный рабочий процесс. Цель — повышения его эффективности.</a:t>
            </a:r>
          </a:p>
          <a:p>
            <a:endParaRPr lang="ru-RU" sz="1100" b="0" dirty="0"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876237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40000" y="1388203"/>
            <a:ext cx="772692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Мы узнали основные способы, правила и ключевые элементы в описании бизнес-процессов;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Разобрали самые типичные ошибки при описании;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Поговорили про жизненный цикл бизнес-процессов.</a:t>
            </a:r>
          </a:p>
        </p:txBody>
      </p:sp>
    </p:spTree>
    <p:extLst>
      <p:ext uri="{BB962C8B-B14F-4D97-AF65-F5344CB8AC3E}">
        <p14:creationId xmlns:p14="http://schemas.microsoft.com/office/powerpoint/2010/main" val="3175845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6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39999" y="1572869"/>
            <a:ext cx="78015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что такое нотация для моделирования бизнес-процессов и как ею пользоваться;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Подробно изучим нотацию </a:t>
            </a:r>
            <a:r>
              <a:rPr lang="en-US" sz="1200" dirty="0">
                <a:solidFill>
                  <a:schemeClr val="dk1"/>
                </a:solidFill>
              </a:rPr>
              <a:t>BPMN.</a:t>
            </a:r>
          </a:p>
        </p:txBody>
      </p:sp>
    </p:spTree>
    <p:extLst>
      <p:ext uri="{BB962C8B-B14F-4D97-AF65-F5344CB8AC3E}">
        <p14:creationId xmlns:p14="http://schemas.microsoft.com/office/powerpoint/2010/main" val="9303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Моделирование бизнес-процессов: для чего нужно и как провести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 за внимание!</a:t>
            </a:r>
            <a:endParaRPr dirty="0"/>
          </a:p>
        </p:txBody>
      </p:sp>
      <p:sp>
        <p:nvSpPr>
          <p:cNvPr id="1183" name="Google Shape;1183;p1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/>
        </p:nvSpPr>
        <p:spPr>
          <a:xfrm>
            <a:off x="540000" y="719324"/>
            <a:ext cx="5958000" cy="396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⚡"/>
            </a:pP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 тем как улучшать бизнес-процессы,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нужно описать, как они уже проходят в компании.</a:t>
            </a: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Если процессы не охарактеризованы, то непонятно, из каких шагов они состоят и с какой стороны к ним подступиться. Метод, которым пользуются, чтобы охарактеризовать и визуализировать их, называют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моделированием.</a:t>
            </a:r>
            <a:endParaRPr/>
          </a:p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Моделирование бизнес-процессов – это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существующих в компании процессов и документирование требований к ним.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Простыми словами: менеджеры разбираются и описывают, кто, что и как делает: каждую операцию изучают и разбивают на этапы, затем изображают всё это схематично.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итоговой моделью бизнес-процесса можно работать дальше: двигать элементы так, чтобы менять продолжительность цикла, влиять на качество результата или снижать себестоимость. </a:t>
            </a:r>
            <a:r>
              <a:rPr lang="ru-RU" sz="12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называется оптимизацией бизнес-процесса.</a:t>
            </a:r>
            <a:endParaRPr sz="1400" b="1" i="1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0" name="Google Shape;180;p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/>
              <a:t>Моделирование бизнес-процессов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Подходы в моделировании БП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540000" y="1176521"/>
            <a:ext cx="5958000" cy="197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1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Существует три основных подхода в моделировании: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</a:t>
            </a: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ункциональный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Процессный</a:t>
            </a:r>
            <a:endParaRPr/>
          </a:p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Ментальный</a:t>
            </a:r>
            <a:endParaRPr sz="1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038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Каждый подход предполагает, </a:t>
            </a:r>
            <a:r>
              <a:rPr lang="ru-RU" sz="1400" b="1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необходимо визуализировать процессы, рисовать схемы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/>
        </p:nvSpPr>
        <p:spPr>
          <a:xfrm>
            <a:off x="539999" y="1008080"/>
            <a:ext cx="3711159" cy="274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Функциональный подход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этом подходе описывают результаты, которые нужно получить, и ресурсы, которые при этом будут задействованы (без учёта какой-либо последовательности действий)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модели есть точки входа и выхода: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то, что имеем на старте, и то, что хотим получить. Внутри — </a:t>
            </a: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промежуточные результаты, ресурсы для выполнения и факторы, которые влияют на процесс. </a:t>
            </a:r>
            <a:b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1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 подхода — понять, какие факторы учесть и какие ресурсы задействовать, чтобы процесс состоялся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Подходы в моделировании БП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622" y="1546389"/>
            <a:ext cx="3954379" cy="205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/>
          <p:nvPr/>
        </p:nvSpPr>
        <p:spPr>
          <a:xfrm>
            <a:off x="539999" y="1008080"/>
            <a:ext cx="3711159" cy="256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Arial"/>
              <a:buChar char="●"/>
            </a:pPr>
            <a:r>
              <a:rPr lang="ru-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Процессный подход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неподготовленного управленца это самый понятный подход. Его используют, когда уже определены границы процесса — начало и конец события.</a:t>
            </a: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процессном подходе </a:t>
            </a:r>
            <a:r>
              <a:rPr lang="ru-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описывают не результат, а действия, которые необходимо совершить</a:t>
            </a:r>
            <a:r>
              <a:rPr lang="ru-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для достижения результата. Процесс можно детализировать сколько угодно — вплоть до отдельных операций для каждого сотрудника. В итоге получается блок-схема.</a:t>
            </a:r>
            <a:endParaRPr/>
          </a:p>
        </p:txBody>
      </p:sp>
      <p:sp>
        <p:nvSpPr>
          <p:cNvPr id="199" name="Google Shape;199;p9"/>
          <p:cNvSpPr txBox="1"/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Подходы в моделировании БП</a:t>
            </a:r>
            <a:endParaRPr/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 l="3704" r="3527"/>
          <a:stretch/>
        </p:blipFill>
        <p:spPr>
          <a:xfrm>
            <a:off x="4499811" y="1397179"/>
            <a:ext cx="4219074" cy="234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2988</Words>
  <Application>Microsoft Macintosh PowerPoint</Application>
  <PresentationFormat>Экран (16:9)</PresentationFormat>
  <Paragraphs>320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50</vt:i4>
      </vt:variant>
    </vt:vector>
  </HeadingPairs>
  <TitlesOfParts>
    <vt:vector size="58" baseType="lpstr">
      <vt:lpstr>IBM Plex Sans SemiBold</vt:lpstr>
      <vt:lpstr>Times New Roman</vt:lpstr>
      <vt:lpstr>Roboto</vt:lpstr>
      <vt:lpstr>IBM Plex Sans</vt:lpstr>
      <vt:lpstr>Системный шрифт, обычный</vt:lpstr>
      <vt:lpstr>Arial</vt:lpstr>
      <vt:lpstr>Simple Light</vt:lpstr>
      <vt:lpstr>Макет шаблона GB</vt:lpstr>
      <vt:lpstr>Описание бизнес-процессов</vt:lpstr>
      <vt:lpstr>Алина Загидуллина</vt:lpstr>
      <vt:lpstr>План курса</vt:lpstr>
      <vt:lpstr>Что будет на уроке сегодня</vt:lpstr>
      <vt:lpstr>Моделирование бизнес-процессов: для чего нужно и как провести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Способы описания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Владелец процесса</vt:lpstr>
      <vt:lpstr>Владелец бизнес-процесса </vt:lpstr>
      <vt:lpstr>Пробуем определить владельца бизнес-процесса</vt:lpstr>
      <vt:lpstr>Пробуем определить владельца бизнес-процесса</vt:lpstr>
      <vt:lpstr>Методы сбора информации при описании 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правильно описать бизнес-процесс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Типичные ошибки при описании</vt:lpstr>
      <vt:lpstr>Типичные ошибки</vt:lpstr>
      <vt:lpstr>Программы для моделирования</vt:lpstr>
      <vt:lpstr>Программы для моделирования бизнес-процессов</vt:lpstr>
      <vt:lpstr>Жизненный цикл бизнес-процессов</vt:lpstr>
      <vt:lpstr>Жизненный цикл бизнес-процессов</vt:lpstr>
      <vt:lpstr>Итоги урока</vt:lpstr>
      <vt:lpstr>Презентация PowerPoint</vt:lpstr>
      <vt:lpstr>На следующем уроке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операционную модель</dc:title>
  <cp:lastModifiedBy>Голубков Сергей Сергеевич</cp:lastModifiedBy>
  <cp:revision>56</cp:revision>
  <dcterms:modified xsi:type="dcterms:W3CDTF">2022-09-26T08:26:37Z</dcterms:modified>
</cp:coreProperties>
</file>